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24" r:id="rId2"/>
  </p:sldMasterIdLst>
  <p:notesMasterIdLst>
    <p:notesMasterId r:id="rId76"/>
  </p:notesMasterIdLst>
  <p:handoutMasterIdLst>
    <p:handoutMasterId r:id="rId77"/>
  </p:handoutMasterIdLst>
  <p:sldIdLst>
    <p:sldId id="257" r:id="rId3"/>
    <p:sldId id="291" r:id="rId4"/>
    <p:sldId id="383" r:id="rId5"/>
    <p:sldId id="412"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9" r:id="rId38"/>
    <p:sldId id="330" r:id="rId39"/>
    <p:sldId id="331" r:id="rId40"/>
    <p:sldId id="332" r:id="rId41"/>
    <p:sldId id="334" r:id="rId42"/>
    <p:sldId id="335" r:id="rId43"/>
    <p:sldId id="336" r:id="rId44"/>
    <p:sldId id="337" r:id="rId45"/>
    <p:sldId id="338" r:id="rId46"/>
    <p:sldId id="413" r:id="rId47"/>
    <p:sldId id="414" r:id="rId48"/>
    <p:sldId id="415" r:id="rId49"/>
    <p:sldId id="416" r:id="rId50"/>
    <p:sldId id="339" r:id="rId51"/>
    <p:sldId id="343" r:id="rId52"/>
    <p:sldId id="346" r:id="rId53"/>
    <p:sldId id="347" r:id="rId54"/>
    <p:sldId id="348" r:id="rId55"/>
    <p:sldId id="351" r:id="rId56"/>
    <p:sldId id="353" r:id="rId57"/>
    <p:sldId id="356" r:id="rId58"/>
    <p:sldId id="357" r:id="rId59"/>
    <p:sldId id="358" r:id="rId60"/>
    <p:sldId id="359" r:id="rId61"/>
    <p:sldId id="400" r:id="rId62"/>
    <p:sldId id="361" r:id="rId63"/>
    <p:sldId id="401" r:id="rId64"/>
    <p:sldId id="402" r:id="rId65"/>
    <p:sldId id="403" r:id="rId66"/>
    <p:sldId id="404" r:id="rId67"/>
    <p:sldId id="405" r:id="rId68"/>
    <p:sldId id="406" r:id="rId69"/>
    <p:sldId id="407" r:id="rId70"/>
    <p:sldId id="408" r:id="rId71"/>
    <p:sldId id="409" r:id="rId72"/>
    <p:sldId id="410" r:id="rId73"/>
    <p:sldId id="379" r:id="rId74"/>
    <p:sldId id="411" r:id="rId75"/>
  </p:sldIdLst>
  <p:sldSz cx="9144000" cy="6858000" type="screen4x3"/>
  <p:notesSz cx="6858000" cy="9144000"/>
  <p:defaultTextStyle>
    <a:defPPr>
      <a:defRPr lang="cs-CZ"/>
    </a:defPPr>
    <a:lvl1pPr algn="l" rtl="0" fontAlgn="base">
      <a:spcBef>
        <a:spcPct val="0"/>
      </a:spcBef>
      <a:spcAft>
        <a:spcPct val="0"/>
      </a:spcAft>
      <a:defRPr sz="4200" kern="1200">
        <a:solidFill>
          <a:schemeClr val="tx2"/>
        </a:solidFill>
        <a:latin typeface="Times New Roman" pitchFamily="18" charset="0"/>
        <a:ea typeface="+mn-ea"/>
        <a:cs typeface="+mn-cs"/>
      </a:defRPr>
    </a:lvl1pPr>
    <a:lvl2pPr marL="457200" algn="l" rtl="0" fontAlgn="base">
      <a:spcBef>
        <a:spcPct val="0"/>
      </a:spcBef>
      <a:spcAft>
        <a:spcPct val="0"/>
      </a:spcAft>
      <a:defRPr sz="4200" kern="1200">
        <a:solidFill>
          <a:schemeClr val="tx2"/>
        </a:solidFill>
        <a:latin typeface="Times New Roman" pitchFamily="18" charset="0"/>
        <a:ea typeface="+mn-ea"/>
        <a:cs typeface="+mn-cs"/>
      </a:defRPr>
    </a:lvl2pPr>
    <a:lvl3pPr marL="914400" algn="l" rtl="0" fontAlgn="base">
      <a:spcBef>
        <a:spcPct val="0"/>
      </a:spcBef>
      <a:spcAft>
        <a:spcPct val="0"/>
      </a:spcAft>
      <a:defRPr sz="4200" kern="1200">
        <a:solidFill>
          <a:schemeClr val="tx2"/>
        </a:solidFill>
        <a:latin typeface="Times New Roman" pitchFamily="18" charset="0"/>
        <a:ea typeface="+mn-ea"/>
        <a:cs typeface="+mn-cs"/>
      </a:defRPr>
    </a:lvl3pPr>
    <a:lvl4pPr marL="1371600" algn="l" rtl="0" fontAlgn="base">
      <a:spcBef>
        <a:spcPct val="0"/>
      </a:spcBef>
      <a:spcAft>
        <a:spcPct val="0"/>
      </a:spcAft>
      <a:defRPr sz="4200" kern="1200">
        <a:solidFill>
          <a:schemeClr val="tx2"/>
        </a:solidFill>
        <a:latin typeface="Times New Roman" pitchFamily="18" charset="0"/>
        <a:ea typeface="+mn-ea"/>
        <a:cs typeface="+mn-cs"/>
      </a:defRPr>
    </a:lvl4pPr>
    <a:lvl5pPr marL="1828800" algn="l" rtl="0" fontAlgn="base">
      <a:spcBef>
        <a:spcPct val="0"/>
      </a:spcBef>
      <a:spcAft>
        <a:spcPct val="0"/>
      </a:spcAft>
      <a:defRPr sz="4200" kern="1200">
        <a:solidFill>
          <a:schemeClr val="tx2"/>
        </a:solidFill>
        <a:latin typeface="Times New Roman" pitchFamily="18" charset="0"/>
        <a:ea typeface="+mn-ea"/>
        <a:cs typeface="+mn-cs"/>
      </a:defRPr>
    </a:lvl5pPr>
    <a:lvl6pPr marL="2286000" algn="l" defTabSz="914400" rtl="0" eaLnBrk="1" latinLnBrk="0" hangingPunct="1">
      <a:defRPr sz="4200" kern="1200">
        <a:solidFill>
          <a:schemeClr val="tx2"/>
        </a:solidFill>
        <a:latin typeface="Times New Roman" pitchFamily="18" charset="0"/>
        <a:ea typeface="+mn-ea"/>
        <a:cs typeface="+mn-cs"/>
      </a:defRPr>
    </a:lvl6pPr>
    <a:lvl7pPr marL="2743200" algn="l" defTabSz="914400" rtl="0" eaLnBrk="1" latinLnBrk="0" hangingPunct="1">
      <a:defRPr sz="4200" kern="1200">
        <a:solidFill>
          <a:schemeClr val="tx2"/>
        </a:solidFill>
        <a:latin typeface="Times New Roman" pitchFamily="18" charset="0"/>
        <a:ea typeface="+mn-ea"/>
        <a:cs typeface="+mn-cs"/>
      </a:defRPr>
    </a:lvl7pPr>
    <a:lvl8pPr marL="3200400" algn="l" defTabSz="914400" rtl="0" eaLnBrk="1" latinLnBrk="0" hangingPunct="1">
      <a:defRPr sz="4200" kern="1200">
        <a:solidFill>
          <a:schemeClr val="tx2"/>
        </a:solidFill>
        <a:latin typeface="Times New Roman" pitchFamily="18" charset="0"/>
        <a:ea typeface="+mn-ea"/>
        <a:cs typeface="+mn-cs"/>
      </a:defRPr>
    </a:lvl8pPr>
    <a:lvl9pPr marL="3657600" algn="l" defTabSz="914400" rtl="0" eaLnBrk="1" latinLnBrk="0" hangingPunct="1">
      <a:defRPr sz="42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2EDD56-AFBF-3825-8765-44E108DC332D}" name="Šonková Jitka" initials="ŠJ" userId="S::jitka.sonkova@ceproas.cz::0f644ff8-6157-4e22-a3b6-828b852e05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ejskal Zdeněk" initials="SZ" lastIdx="42" clrIdx="0"/>
  <p:cmAuthor id="1" name="Pelikán Martin" initials="PM" lastIdx="14" clrIdx="1"/>
  <p:cmAuthor id="2" name="Šonková Jitka" initials="ŠJ"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5FA"/>
    <a:srgbClr val="003399"/>
    <a:srgbClr val="C9F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79" autoAdjust="0"/>
  </p:normalViewPr>
  <p:slideViewPr>
    <p:cSldViewPr>
      <p:cViewPr varScale="1">
        <p:scale>
          <a:sx n="109" d="100"/>
          <a:sy n="109" d="100"/>
        </p:scale>
        <p:origin x="15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microsoft.com/office/2018/10/relationships/authors" Targe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likán Martin" userId="99e8f13c-4c93-404a-9d0c-70a060560700" providerId="ADAL" clId="{5021FF91-2E84-4268-B79F-E93A4476D45C}"/>
    <pc:docChg chg="custSel addSld modSld">
      <pc:chgData name="Pelikán Martin" userId="99e8f13c-4c93-404a-9d0c-70a060560700" providerId="ADAL" clId="{5021FF91-2E84-4268-B79F-E93A4476D45C}" dt="2023-05-30T08:29:54.959" v="2393" actId="20577"/>
      <pc:docMkLst>
        <pc:docMk/>
      </pc:docMkLst>
      <pc:sldChg chg="modSp mod">
        <pc:chgData name="Pelikán Martin" userId="99e8f13c-4c93-404a-9d0c-70a060560700" providerId="ADAL" clId="{5021FF91-2E84-4268-B79F-E93A4476D45C}" dt="2023-05-30T08:29:54.959" v="2393" actId="20577"/>
        <pc:sldMkLst>
          <pc:docMk/>
          <pc:sldMk cId="0" sldId="257"/>
        </pc:sldMkLst>
        <pc:spChg chg="mod">
          <ac:chgData name="Pelikán Martin" userId="99e8f13c-4c93-404a-9d0c-70a060560700" providerId="ADAL" clId="{5021FF91-2E84-4268-B79F-E93A4476D45C}" dt="2023-05-30T08:29:54.959" v="2393" actId="20577"/>
          <ac:spMkLst>
            <pc:docMk/>
            <pc:sldMk cId="0" sldId="257"/>
            <ac:spMk id="4" creationId="{00000000-0000-0000-0000-000000000000}"/>
          </ac:spMkLst>
        </pc:spChg>
      </pc:sldChg>
      <pc:sldChg chg="modSp add mod">
        <pc:chgData name="Pelikán Martin" userId="99e8f13c-4c93-404a-9d0c-70a060560700" providerId="ADAL" clId="{5021FF91-2E84-4268-B79F-E93A4476D45C}" dt="2023-05-30T07:51:15.869" v="2380" actId="20577"/>
        <pc:sldMkLst>
          <pc:docMk/>
          <pc:sldMk cId="930567483" sldId="414"/>
        </pc:sldMkLst>
        <pc:spChg chg="mod">
          <ac:chgData name="Pelikán Martin" userId="99e8f13c-4c93-404a-9d0c-70a060560700" providerId="ADAL" clId="{5021FF91-2E84-4268-B79F-E93A4476D45C}" dt="2023-05-30T07:01:41.017" v="63" actId="20577"/>
          <ac:spMkLst>
            <pc:docMk/>
            <pc:sldMk cId="930567483" sldId="414"/>
            <ac:spMk id="2" creationId="{00000000-0000-0000-0000-000000000000}"/>
          </ac:spMkLst>
        </pc:spChg>
        <pc:spChg chg="mod">
          <ac:chgData name="Pelikán Martin" userId="99e8f13c-4c93-404a-9d0c-70a060560700" providerId="ADAL" clId="{5021FF91-2E84-4268-B79F-E93A4476D45C}" dt="2023-05-30T07:51:15.869" v="2380" actId="20577"/>
          <ac:spMkLst>
            <pc:docMk/>
            <pc:sldMk cId="930567483" sldId="414"/>
            <ac:spMk id="3" creationId="{00000000-0000-0000-0000-000000000000}"/>
          </ac:spMkLst>
        </pc:spChg>
      </pc:sldChg>
      <pc:sldChg chg="modSp add mod">
        <pc:chgData name="Pelikán Martin" userId="99e8f13c-4c93-404a-9d0c-70a060560700" providerId="ADAL" clId="{5021FF91-2E84-4268-B79F-E93A4476D45C}" dt="2023-05-30T07:52:30.860" v="2388" actId="20577"/>
        <pc:sldMkLst>
          <pc:docMk/>
          <pc:sldMk cId="1458464043" sldId="415"/>
        </pc:sldMkLst>
        <pc:spChg chg="mod">
          <ac:chgData name="Pelikán Martin" userId="99e8f13c-4c93-404a-9d0c-70a060560700" providerId="ADAL" clId="{5021FF91-2E84-4268-B79F-E93A4476D45C}" dt="2023-05-30T07:52:30.860" v="2388" actId="20577"/>
          <ac:spMkLst>
            <pc:docMk/>
            <pc:sldMk cId="1458464043" sldId="415"/>
            <ac:spMk id="3" creationId="{00000000-0000-0000-0000-000000000000}"/>
          </ac:spMkLst>
        </pc:spChg>
      </pc:sldChg>
      <pc:sldChg chg="modSp add mod">
        <pc:chgData name="Pelikán Martin" userId="99e8f13c-4c93-404a-9d0c-70a060560700" providerId="ADAL" clId="{5021FF91-2E84-4268-B79F-E93A4476D45C}" dt="2023-05-30T07:53:34.433" v="2389" actId="6549"/>
        <pc:sldMkLst>
          <pc:docMk/>
          <pc:sldMk cId="3565700" sldId="416"/>
        </pc:sldMkLst>
        <pc:spChg chg="mod">
          <ac:chgData name="Pelikán Martin" userId="99e8f13c-4c93-404a-9d0c-70a060560700" providerId="ADAL" clId="{5021FF91-2E84-4268-B79F-E93A4476D45C}" dt="2023-05-30T07:53:34.433" v="2389" actId="6549"/>
          <ac:spMkLst>
            <pc:docMk/>
            <pc:sldMk cId="3565700" sldId="41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Franklin Gothic Book"/>
                <a:ea typeface="Franklin Gothic Book"/>
                <a:cs typeface="Franklin Gothic Book"/>
              </a:defRPr>
            </a:pPr>
            <a:r>
              <a:rPr lang="cs-CZ"/>
              <a:t>Vývoj pracovní úrazovosti zaměstnanců ČEPRO, a.s. k 31.12.2022 </a:t>
            </a:r>
          </a:p>
        </c:rich>
      </c:tx>
      <c:layout>
        <c:manualLayout>
          <c:xMode val="edge"/>
          <c:yMode val="edge"/>
          <c:x val="0.15561028458666254"/>
          <c:y val="4.1057737605284542E-2"/>
        </c:manualLayout>
      </c:layout>
      <c:overlay val="0"/>
      <c:spPr>
        <a:noFill/>
        <a:ln w="25400">
          <a:noFill/>
        </a:ln>
      </c:spPr>
    </c:title>
    <c:autoTitleDeleted val="0"/>
    <c:plotArea>
      <c:layout>
        <c:manualLayout>
          <c:layoutTarget val="inner"/>
          <c:xMode val="edge"/>
          <c:yMode val="edge"/>
          <c:x val="7.2481615959968118E-2"/>
          <c:y val="0.11482254697286012"/>
          <c:w val="0.91031995637858254"/>
          <c:h val="0.8100208768267223"/>
        </c:manualLayout>
      </c:layout>
      <c:lineChart>
        <c:grouping val="standard"/>
        <c:varyColors val="0"/>
        <c:ser>
          <c:idx val="0"/>
          <c:order val="0"/>
          <c:spPr>
            <a:ln w="38100">
              <a:solidFill>
                <a:srgbClr val="0000FF"/>
              </a:solidFill>
              <a:prstDash val="solid"/>
            </a:ln>
          </c:spPr>
          <c:marker>
            <c:symbol val="circle"/>
            <c:size val="8"/>
            <c:spPr>
              <a:solidFill>
                <a:srgbClr val="FF0000"/>
              </a:solidFill>
              <a:ln>
                <a:solidFill>
                  <a:srgbClr val="000080"/>
                </a:solidFill>
                <a:prstDash val="solid"/>
              </a:ln>
            </c:spPr>
          </c:marker>
          <c:dLbls>
            <c:spPr>
              <a:noFill/>
              <a:ln w="25400">
                <a:noFill/>
              </a:ln>
            </c:spPr>
            <c:txPr>
              <a:bodyPr wrap="square" lIns="38100" tIns="19050" rIns="38100" bIns="19050" anchor="ctr">
                <a:spAutoFit/>
              </a:bodyPr>
              <a:lstStyle/>
              <a:p>
                <a:pPr>
                  <a:defRPr sz="1000" b="1" i="0" u="none" strike="noStrike" baseline="0">
                    <a:solidFill>
                      <a:srgbClr val="0000FF"/>
                    </a:solidFill>
                    <a:latin typeface="Arial"/>
                    <a:ea typeface="Arial"/>
                    <a:cs typeface="Aria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List1!$A$3:$A$12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List1!$B$3:$B$12</c:f>
              <c:numCache>
                <c:formatCode>General</c:formatCode>
                <c:ptCount val="10"/>
                <c:pt idx="0">
                  <c:v>8</c:v>
                </c:pt>
                <c:pt idx="1">
                  <c:v>4</c:v>
                </c:pt>
                <c:pt idx="2">
                  <c:v>4</c:v>
                </c:pt>
                <c:pt idx="3">
                  <c:v>5</c:v>
                </c:pt>
                <c:pt idx="4">
                  <c:v>6</c:v>
                </c:pt>
                <c:pt idx="5">
                  <c:v>3</c:v>
                </c:pt>
                <c:pt idx="6">
                  <c:v>6</c:v>
                </c:pt>
                <c:pt idx="7">
                  <c:v>9</c:v>
                </c:pt>
                <c:pt idx="8">
                  <c:v>6</c:v>
                </c:pt>
                <c:pt idx="9">
                  <c:v>4</c:v>
                </c:pt>
              </c:numCache>
            </c:numRef>
          </c:val>
          <c:smooth val="0"/>
          <c:extLst>
            <c:ext xmlns:c16="http://schemas.microsoft.com/office/drawing/2014/chart" uri="{C3380CC4-5D6E-409C-BE32-E72D297353CC}">
              <c16:uniqueId val="{00000000-758A-496C-BB5C-F83F253DF7B1}"/>
            </c:ext>
          </c:extLst>
        </c:ser>
        <c:dLbls>
          <c:showLegendKey val="0"/>
          <c:showVal val="0"/>
          <c:showCatName val="0"/>
          <c:showSerName val="0"/>
          <c:showPercent val="0"/>
          <c:showBubbleSize val="0"/>
        </c:dLbls>
        <c:marker val="1"/>
        <c:smooth val="0"/>
        <c:axId val="1118186239"/>
        <c:axId val="1"/>
      </c:lineChart>
      <c:catAx>
        <c:axId val="1118186239"/>
        <c:scaling>
          <c:orientation val="minMax"/>
        </c:scaling>
        <c:delete val="0"/>
        <c:axPos val="b"/>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cs-CZ"/>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cs-CZ"/>
          </a:p>
        </c:txPr>
        <c:crossAx val="1118186239"/>
        <c:crosses val="autoZero"/>
        <c:crossBetween val="between"/>
      </c:valAx>
      <c:spPr>
        <a:solidFill>
          <a:srgbClr val="FFFF99"/>
        </a:solid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675" b="0" i="0" u="none" strike="noStrike" baseline="0">
          <a:solidFill>
            <a:srgbClr val="000000"/>
          </a:solidFill>
          <a:latin typeface="Arial"/>
          <a:ea typeface="Arial"/>
          <a:cs typeface="Arial"/>
        </a:defRPr>
      </a:pPr>
      <a:endParaRPr lang="cs-CZ"/>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7EEBF9-FE02-4CC2-8586-BB00BACB3996}" type="datetimeFigureOut">
              <a:rPr lang="cs-CZ" smtClean="0"/>
              <a:t>30.05.2023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F4953B-DA2A-49E3-A846-083B4C157419}" type="slidenum">
              <a:rPr lang="cs-CZ" smtClean="0"/>
              <a:t>‹#›</a:t>
            </a:fld>
            <a:endParaRPr lang="cs-CZ"/>
          </a:p>
        </p:txBody>
      </p:sp>
    </p:spTree>
    <p:extLst>
      <p:ext uri="{BB962C8B-B14F-4D97-AF65-F5344CB8AC3E}">
        <p14:creationId xmlns:p14="http://schemas.microsoft.com/office/powerpoint/2010/main" val="301038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cs-CZ"/>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cs-CZ"/>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cs-CZ"/>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C5CEB71-5CE8-44DD-856C-9EAD0859A343}" type="slidenum">
              <a:rPr lang="cs-CZ"/>
              <a:pPr>
                <a:defRPr/>
              </a:pPr>
              <a:t>‹#›</a:t>
            </a:fld>
            <a:endParaRPr lang="cs-CZ"/>
          </a:p>
        </p:txBody>
      </p:sp>
    </p:spTree>
    <p:extLst>
      <p:ext uri="{BB962C8B-B14F-4D97-AF65-F5344CB8AC3E}">
        <p14:creationId xmlns:p14="http://schemas.microsoft.com/office/powerpoint/2010/main" val="826416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EC5CEB71-5CE8-44DD-856C-9EAD0859A343}" type="slidenum">
              <a:rPr lang="cs-CZ" smtClean="0"/>
              <a:pPr>
                <a:defRPr/>
              </a:pPr>
              <a:t>2</a:t>
            </a:fld>
            <a:endParaRPr lang="cs-CZ"/>
          </a:p>
        </p:txBody>
      </p:sp>
    </p:spTree>
    <p:extLst>
      <p:ext uri="{BB962C8B-B14F-4D97-AF65-F5344CB8AC3E}">
        <p14:creationId xmlns:p14="http://schemas.microsoft.com/office/powerpoint/2010/main" val="147730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atin typeface="Franklin Gothic Book" panose="020B0503020102020204" pitchFamily="34" charset="0"/>
              </a:defRPr>
            </a:lvl1pPr>
          </a:lstStyle>
          <a:p>
            <a:r>
              <a:rPr lang="cs-CZ" dirty="0"/>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atin typeface="Franklin Gothic Book" panose="020B05030201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a:t>Kliknutím lze upravit styly předlohy textu.</a:t>
            </a:r>
          </a:p>
        </p:txBody>
      </p:sp>
      <p:sp>
        <p:nvSpPr>
          <p:cNvPr id="4" name="Rectangle 8"/>
          <p:cNvSpPr>
            <a:spLocks noGrp="1" noChangeArrowheads="1"/>
          </p:cNvSpPr>
          <p:nvPr>
            <p:ph type="ftr" sz="quarter" idx="10"/>
          </p:nvPr>
        </p:nvSpPr>
        <p:spPr>
          <a:ln/>
        </p:spPr>
        <p:txBody>
          <a:bodyPr/>
          <a:lstStyle>
            <a:lvl1pPr algn="l">
              <a:defRPr sz="1000">
                <a:latin typeface="Franklin Gothic Book" panose="020B0503020102020204" pitchFamily="34" charset="0"/>
              </a:defRPr>
            </a:lvl1pPr>
          </a:lstStyle>
          <a:p>
            <a:pPr>
              <a:defRPr/>
            </a:pPr>
            <a:r>
              <a:rPr lang="cs-CZ"/>
              <a:t>ČEPRO, a.s., Dělnická 213/12, Holešovice, 170 00 Praha 7</a:t>
            </a:r>
            <a:endParaRPr lang="cs-CZ" dirty="0"/>
          </a:p>
        </p:txBody>
      </p:sp>
      <p:sp>
        <p:nvSpPr>
          <p:cNvPr id="5" name="Rectangle 9"/>
          <p:cNvSpPr>
            <a:spLocks noGrp="1" noChangeArrowheads="1"/>
          </p:cNvSpPr>
          <p:nvPr>
            <p:ph type="sldNum" sz="quarter" idx="11"/>
          </p:nvPr>
        </p:nvSpPr>
        <p:spPr>
          <a:ln/>
        </p:spPr>
        <p:txBody>
          <a:bodyPr/>
          <a:lstStyle>
            <a:lvl1pPr>
              <a:defRPr sz="1000">
                <a:latin typeface="Franklin Gothic Book" panose="020B0503020102020204" pitchFamily="34" charset="0"/>
              </a:defRPr>
            </a:lvl1pPr>
          </a:lstStyle>
          <a:p>
            <a:pPr>
              <a:defRPr/>
            </a:pPr>
            <a:fld id="{ED97E7AD-080D-4C19-A4AB-B275C93C9C1C}" type="slidenum">
              <a:rPr lang="cs-CZ" smtClean="0"/>
              <a:pPr>
                <a:defRPr/>
              </a:pPr>
              <a:t>‹#›</a:t>
            </a:fld>
            <a:endParaRPr lang="cs-CZ" dirty="0"/>
          </a:p>
        </p:txBody>
      </p:sp>
    </p:spTree>
    <p:extLst>
      <p:ext uri="{BB962C8B-B14F-4D97-AF65-F5344CB8AC3E}">
        <p14:creationId xmlns:p14="http://schemas.microsoft.com/office/powerpoint/2010/main" val="3238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a:lvl1pPr>
          </a:lstStyle>
          <a:p>
            <a:pPr>
              <a:defRPr/>
            </a:pPr>
            <a:r>
              <a:rPr lang="cs-CZ"/>
              <a:t>strana </a:t>
            </a:r>
            <a:fld id="{DA6BF04E-C6B8-4C02-AB7F-6A9F6751457D}" type="slidenum">
              <a:rPr lang="cs-CZ"/>
              <a:pPr>
                <a:defRPr/>
              </a:pPr>
              <a:t>‹#›</a:t>
            </a:fld>
            <a:endParaRPr lang="cs-CZ"/>
          </a:p>
        </p:txBody>
      </p:sp>
    </p:spTree>
    <p:extLst>
      <p:ext uri="{BB962C8B-B14F-4D97-AF65-F5344CB8AC3E}">
        <p14:creationId xmlns:p14="http://schemas.microsoft.com/office/powerpoint/2010/main" val="271854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6075" y="1619250"/>
            <a:ext cx="1990725" cy="47815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19138" y="1619250"/>
            <a:ext cx="5824537" cy="478155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a:lvl1pPr>
          </a:lstStyle>
          <a:p>
            <a:pPr>
              <a:defRPr/>
            </a:pPr>
            <a:r>
              <a:rPr lang="cs-CZ"/>
              <a:t>strana </a:t>
            </a:r>
            <a:fld id="{B9ED65FD-7853-4210-AC8B-B5C3358456F7}" type="slidenum">
              <a:rPr lang="cs-CZ"/>
              <a:pPr>
                <a:defRPr/>
              </a:pPr>
              <a:t>‹#›</a:t>
            </a:fld>
            <a:endParaRPr lang="cs-CZ"/>
          </a:p>
        </p:txBody>
      </p:sp>
    </p:spTree>
    <p:extLst>
      <p:ext uri="{BB962C8B-B14F-4D97-AF65-F5344CB8AC3E}">
        <p14:creationId xmlns:p14="http://schemas.microsoft.com/office/powerpoint/2010/main" val="4022563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719138" y="1619250"/>
            <a:ext cx="7967662" cy="742950"/>
          </a:xfrm>
        </p:spPr>
        <p:txBody>
          <a:bodyPr/>
          <a:lstStyle/>
          <a:p>
            <a:r>
              <a:rPr lang="cs-CZ"/>
              <a:t>Kliknutím lze upravit styl.</a:t>
            </a:r>
          </a:p>
        </p:txBody>
      </p:sp>
      <p:sp>
        <p:nvSpPr>
          <p:cNvPr id="3" name="Zástupný symbol pro text 2"/>
          <p:cNvSpPr>
            <a:spLocks noGrp="1"/>
          </p:cNvSpPr>
          <p:nvPr>
            <p:ph type="body" sz="half" idx="1"/>
          </p:nvPr>
        </p:nvSpPr>
        <p:spPr>
          <a:xfrm>
            <a:off x="719138" y="2667000"/>
            <a:ext cx="3906837" cy="3733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78375" y="2667000"/>
            <a:ext cx="3908425" cy="3733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6" name="Rectangle 9"/>
          <p:cNvSpPr>
            <a:spLocks noGrp="1" noChangeArrowheads="1"/>
          </p:cNvSpPr>
          <p:nvPr>
            <p:ph type="sldNum" sz="quarter" idx="11"/>
          </p:nvPr>
        </p:nvSpPr>
        <p:spPr>
          <a:ln/>
        </p:spPr>
        <p:txBody>
          <a:bodyPr/>
          <a:lstStyle>
            <a:lvl1pPr>
              <a:defRPr/>
            </a:lvl1pPr>
          </a:lstStyle>
          <a:p>
            <a:pPr>
              <a:defRPr/>
            </a:pPr>
            <a:r>
              <a:rPr lang="cs-CZ"/>
              <a:t>strana </a:t>
            </a:r>
            <a:fld id="{D3E3B9F0-4BA4-4F15-A859-68993E835D22}" type="slidenum">
              <a:rPr lang="cs-CZ"/>
              <a:pPr>
                <a:defRPr/>
              </a:pPr>
              <a:t>‹#›</a:t>
            </a:fld>
            <a:endParaRPr lang="cs-CZ"/>
          </a:p>
        </p:txBody>
      </p:sp>
    </p:spTree>
    <p:extLst>
      <p:ext uri="{BB962C8B-B14F-4D97-AF65-F5344CB8AC3E}">
        <p14:creationId xmlns:p14="http://schemas.microsoft.com/office/powerpoint/2010/main" val="193465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719138" y="1619250"/>
            <a:ext cx="7967662" cy="742950"/>
          </a:xfrm>
        </p:spPr>
        <p:txBody>
          <a:bodyPr/>
          <a:lstStyle/>
          <a:p>
            <a:r>
              <a:rPr lang="cs-CZ"/>
              <a:t>Kliknutím lze upravit styl.</a:t>
            </a:r>
          </a:p>
        </p:txBody>
      </p:sp>
      <p:sp>
        <p:nvSpPr>
          <p:cNvPr id="3" name="Zástupný symbol pro objekt SmartArt 2"/>
          <p:cNvSpPr>
            <a:spLocks noGrp="1"/>
          </p:cNvSpPr>
          <p:nvPr>
            <p:ph type="dgm" idx="1"/>
          </p:nvPr>
        </p:nvSpPr>
        <p:spPr>
          <a:xfrm>
            <a:off x="719138" y="2667000"/>
            <a:ext cx="7967662" cy="3733800"/>
          </a:xfrm>
        </p:spPr>
        <p:txBody>
          <a:bodyPr/>
          <a:lstStyle/>
          <a:p>
            <a:pPr lvl="0"/>
            <a:endParaRPr lang="cs-CZ" noProof="0"/>
          </a:p>
        </p:txBody>
      </p:sp>
      <p:sp>
        <p:nvSpPr>
          <p:cNvPr id="4"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a:lvl1pPr>
          </a:lstStyle>
          <a:p>
            <a:pPr>
              <a:defRPr/>
            </a:pPr>
            <a:r>
              <a:rPr lang="cs-CZ"/>
              <a:t>strana </a:t>
            </a:r>
            <a:fld id="{2A732F67-E489-49C8-B92C-3CBB01BA9006}" type="slidenum">
              <a:rPr lang="cs-CZ"/>
              <a:pPr>
                <a:defRPr/>
              </a:pPr>
              <a:t>‹#›</a:t>
            </a:fld>
            <a:endParaRPr lang="cs-CZ"/>
          </a:p>
        </p:txBody>
      </p:sp>
    </p:spTree>
    <p:extLst>
      <p:ext uri="{BB962C8B-B14F-4D97-AF65-F5344CB8AC3E}">
        <p14:creationId xmlns:p14="http://schemas.microsoft.com/office/powerpoint/2010/main" val="11572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19138" y="1619250"/>
            <a:ext cx="7967662" cy="4781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4" name="Rectangle 9"/>
          <p:cNvSpPr>
            <a:spLocks noGrp="1" noChangeArrowheads="1"/>
          </p:cNvSpPr>
          <p:nvPr>
            <p:ph type="sldNum" sz="quarter" idx="11"/>
          </p:nvPr>
        </p:nvSpPr>
        <p:spPr>
          <a:ln/>
        </p:spPr>
        <p:txBody>
          <a:bodyPr/>
          <a:lstStyle>
            <a:lvl1pPr>
              <a:defRPr/>
            </a:lvl1pPr>
          </a:lstStyle>
          <a:p>
            <a:pPr>
              <a:defRPr/>
            </a:pPr>
            <a:r>
              <a:rPr lang="cs-CZ"/>
              <a:t>strana </a:t>
            </a:r>
            <a:fld id="{66F1CA75-614B-47E9-B3AA-6CC66BECAFA8}" type="slidenum">
              <a:rPr lang="cs-CZ"/>
              <a:pPr>
                <a:defRPr/>
              </a:pPr>
              <a:t>‹#›</a:t>
            </a:fld>
            <a:endParaRPr lang="cs-CZ"/>
          </a:p>
        </p:txBody>
      </p:sp>
    </p:spTree>
    <p:extLst>
      <p:ext uri="{BB962C8B-B14F-4D97-AF65-F5344CB8AC3E}">
        <p14:creationId xmlns:p14="http://schemas.microsoft.com/office/powerpoint/2010/main" val="977084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atin typeface="Franklin Gothic Book" panose="020B0503020102020204" pitchFamily="34" charset="0"/>
              </a:defRPr>
            </a:lvl1pPr>
          </a:lstStyle>
          <a:p>
            <a:r>
              <a:rPr lang="cs-CZ" dirty="0"/>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atin typeface="Franklin Gothic Book" panose="020B05030201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a:t>Kliknutím lze upravit styly předlohy textu.</a:t>
            </a:r>
          </a:p>
        </p:txBody>
      </p:sp>
      <p:sp>
        <p:nvSpPr>
          <p:cNvPr id="4" name="Rectangle 8"/>
          <p:cNvSpPr>
            <a:spLocks noGrp="1" noChangeArrowheads="1"/>
          </p:cNvSpPr>
          <p:nvPr>
            <p:ph type="ftr" sz="quarter" idx="10"/>
          </p:nvPr>
        </p:nvSpPr>
        <p:spPr>
          <a:ln/>
        </p:spPr>
        <p:txBody>
          <a:bodyPr/>
          <a:lstStyle>
            <a:lvl1pPr algn="l">
              <a:defRPr sz="1000">
                <a:latin typeface="Franklin Gothic Book" panose="020B0503020102020204" pitchFamily="34" charset="0"/>
              </a:defRPr>
            </a:lvl1pPr>
          </a:lstStyle>
          <a:p>
            <a:pPr>
              <a:defRPr/>
            </a:pPr>
            <a:r>
              <a:rPr lang="cs-CZ">
                <a:solidFill>
                  <a:srgbClr val="007759"/>
                </a:solidFill>
              </a:rPr>
              <a:t>ČEPRO, a.s., Dělnická 213/12, Holešovice, 170 00 Praha 7</a:t>
            </a:r>
            <a:endParaRPr lang="cs-CZ" dirty="0">
              <a:solidFill>
                <a:srgbClr val="007759"/>
              </a:solidFill>
            </a:endParaRPr>
          </a:p>
        </p:txBody>
      </p:sp>
      <p:sp>
        <p:nvSpPr>
          <p:cNvPr id="5" name="Rectangle 9"/>
          <p:cNvSpPr>
            <a:spLocks noGrp="1" noChangeArrowheads="1"/>
          </p:cNvSpPr>
          <p:nvPr>
            <p:ph type="sldNum" sz="quarter" idx="11"/>
          </p:nvPr>
        </p:nvSpPr>
        <p:spPr>
          <a:ln/>
        </p:spPr>
        <p:txBody>
          <a:bodyPr/>
          <a:lstStyle>
            <a:lvl1pPr>
              <a:defRPr sz="1000">
                <a:latin typeface="Franklin Gothic Book" panose="020B0503020102020204" pitchFamily="34" charset="0"/>
              </a:defRPr>
            </a:lvl1pPr>
          </a:lstStyle>
          <a:p>
            <a:pPr>
              <a:defRPr/>
            </a:pPr>
            <a:fld id="{ED97E7AD-080D-4C19-A4AB-B275C93C9C1C}" type="slidenum">
              <a:rPr lang="cs-CZ" smtClean="0">
                <a:solidFill>
                  <a:srgbClr val="007759"/>
                </a:solidFill>
              </a:rPr>
              <a:pPr>
                <a:defRPr/>
              </a:pPr>
              <a:t>‹#›</a:t>
            </a:fld>
            <a:endParaRPr lang="cs-CZ" dirty="0">
              <a:solidFill>
                <a:srgbClr val="007759"/>
              </a:solidFill>
            </a:endParaRPr>
          </a:p>
        </p:txBody>
      </p:sp>
    </p:spTree>
    <p:extLst>
      <p:ext uri="{BB962C8B-B14F-4D97-AF65-F5344CB8AC3E}">
        <p14:creationId xmlns:p14="http://schemas.microsoft.com/office/powerpoint/2010/main" val="217942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Úvodní snímek">
    <p:bg>
      <p:bgRef idx="1001">
        <a:schemeClr val="bg1"/>
      </p:bgRef>
    </p:bg>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222250" cy="6858000"/>
            <a:chOff x="0" y="0"/>
            <a:chExt cx="140" cy="4320"/>
          </a:xfrm>
        </p:grpSpPr>
        <p:sp>
          <p:nvSpPr>
            <p:cNvPr id="3" name="Rectangle 4"/>
            <p:cNvSpPr>
              <a:spLocks noChangeArrowheads="1"/>
            </p:cNvSpPr>
            <p:nvPr/>
          </p:nvSpPr>
          <p:spPr bwMode="auto">
            <a:xfrm>
              <a:off x="0" y="881"/>
              <a:ext cx="140" cy="3439"/>
            </a:xfrm>
            <a:prstGeom prst="rect">
              <a:avLst/>
            </a:prstGeom>
            <a:solidFill>
              <a:srgbClr val="0077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solidFill>
                  <a:srgbClr val="007759"/>
                </a:solidFill>
              </a:endParaRPr>
            </a:p>
          </p:txBody>
        </p:sp>
        <p:sp>
          <p:nvSpPr>
            <p:cNvPr id="4" name="Rectangle 5"/>
            <p:cNvSpPr>
              <a:spLocks noChangeArrowheads="1"/>
            </p:cNvSpPr>
            <p:nvPr/>
          </p:nvSpPr>
          <p:spPr bwMode="auto">
            <a:xfrm>
              <a:off x="0" y="0"/>
              <a:ext cx="140" cy="881"/>
            </a:xfrm>
            <a:prstGeom prst="rect">
              <a:avLst/>
            </a:prstGeom>
            <a:solidFill>
              <a:srgbClr val="FFE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solidFill>
                  <a:srgbClr val="007759"/>
                </a:solidFill>
              </a:endParaRPr>
            </a:p>
          </p:txBody>
        </p:sp>
      </p:grpSp>
      <p:pic>
        <p:nvPicPr>
          <p:cNvPr id="5" name="Picture 6" descr="cepro_znacka_poz2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39592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8840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339752" y="324000"/>
            <a:ext cx="6336704" cy="742950"/>
          </a:xfrm>
        </p:spPr>
        <p:txBody>
          <a:bodyPr/>
          <a:lstStyle>
            <a:lvl1pPr algn="ctr">
              <a:defRPr sz="3200" b="1">
                <a:latin typeface="Franklin Gothic Book" panose="020B0503020102020204" pitchFamily="34" charset="0"/>
              </a:defRPr>
            </a:lvl1pPr>
          </a:lstStyle>
          <a:p>
            <a:r>
              <a:rPr lang="cs-CZ" dirty="0"/>
              <a:t>Kliknutím lze upravit styl.</a:t>
            </a:r>
          </a:p>
        </p:txBody>
      </p:sp>
      <p:sp>
        <p:nvSpPr>
          <p:cNvPr id="3" name="Zástupný symbol pro obsah 2"/>
          <p:cNvSpPr>
            <a:spLocks noGrp="1"/>
          </p:cNvSpPr>
          <p:nvPr>
            <p:ph idx="1"/>
          </p:nvPr>
        </p:nvSpPr>
        <p:spPr>
          <a:xfrm>
            <a:off x="719138" y="1700808"/>
            <a:ext cx="7967662" cy="4699992"/>
          </a:xfrm>
        </p:spPr>
        <p:txBody>
          <a:bodyPr/>
          <a:lstStyle>
            <a:lvl1pPr marL="434975" indent="-434975" algn="l">
              <a:lnSpc>
                <a:spcPts val="3000"/>
              </a:lnSpc>
              <a:buFont typeface="Wingdings" panose="05000000000000000000" pitchFamily="2" charset="2"/>
              <a:buChar char="§"/>
              <a:defRPr sz="2400">
                <a:latin typeface="Franklin Gothic Book" panose="020B0503020102020204" pitchFamily="34" charset="0"/>
              </a:defRPr>
            </a:lvl1pPr>
            <a:lvl2pPr algn="l">
              <a:lnSpc>
                <a:spcPts val="3000"/>
              </a:lnSpc>
              <a:defRPr sz="2200">
                <a:latin typeface="Franklin Gothic Book" panose="020B0503020102020204" pitchFamily="34" charset="0"/>
              </a:defRPr>
            </a:lvl2pPr>
            <a:lvl3pPr algn="l">
              <a:lnSpc>
                <a:spcPts val="3000"/>
              </a:lnSpc>
              <a:defRPr sz="2000">
                <a:latin typeface="Franklin Gothic Book" panose="020B0503020102020204" pitchFamily="34" charset="0"/>
              </a:defRPr>
            </a:lvl3pPr>
            <a:lvl4pPr algn="l">
              <a:lnSpc>
                <a:spcPts val="3000"/>
              </a:lnSpc>
              <a:defRPr sz="2000">
                <a:latin typeface="Franklin Gothic Book" panose="020B0503020102020204" pitchFamily="34" charset="0"/>
              </a:defRPr>
            </a:lvl4pPr>
            <a:lvl5pPr algn="l">
              <a:lnSpc>
                <a:spcPts val="3000"/>
              </a:lnSpc>
              <a:defRPr sz="2000">
                <a:latin typeface="Franklin Gothic Book" panose="020B050302010202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Rectangle 8"/>
          <p:cNvSpPr>
            <a:spLocks noGrp="1" noChangeArrowheads="1"/>
          </p:cNvSpPr>
          <p:nvPr>
            <p:ph type="ftr" sz="quarter" idx="10"/>
          </p:nvPr>
        </p:nvSpPr>
        <p:spPr>
          <a:ln/>
        </p:spPr>
        <p:txBody>
          <a:bodyPr/>
          <a:lstStyle>
            <a:lvl1pPr algn="ctr">
              <a:defRPr sz="900"/>
            </a:lvl1pPr>
          </a:lstStyle>
          <a:p>
            <a:pPr algn="l">
              <a:defRPr/>
            </a:pPr>
            <a:r>
              <a:rPr lang="cs-CZ" dirty="0">
                <a:solidFill>
                  <a:srgbClr val="007759"/>
                </a:solidFill>
              </a:rPr>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sz="1000"/>
            </a:lvl1pPr>
          </a:lstStyle>
          <a:p>
            <a:pPr>
              <a:defRPr/>
            </a:pPr>
            <a:fld id="{4ECA28DF-BCCD-44D6-843F-8506027796F1}" type="slidenum">
              <a:rPr lang="cs-CZ" smtClean="0">
                <a:solidFill>
                  <a:srgbClr val="007759"/>
                </a:solidFill>
              </a:rPr>
              <a:pPr>
                <a:defRPr/>
              </a:pPr>
              <a:t>‹#›</a:t>
            </a:fld>
            <a:endParaRPr lang="cs-CZ" dirty="0">
              <a:solidFill>
                <a:srgbClr val="007759"/>
              </a:solidFill>
            </a:endParaRPr>
          </a:p>
        </p:txBody>
      </p:sp>
    </p:spTree>
    <p:extLst>
      <p:ext uri="{BB962C8B-B14F-4D97-AF65-F5344CB8AC3E}">
        <p14:creationId xmlns:p14="http://schemas.microsoft.com/office/powerpoint/2010/main" val="154223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3200"/>
            </a:lvl1pPr>
          </a:lstStyle>
          <a:p>
            <a:r>
              <a:rPr lang="cs-CZ"/>
              <a:t>Kliknutím lze upravit styl.</a:t>
            </a:r>
          </a:p>
        </p:txBody>
      </p:sp>
      <p:sp>
        <p:nvSpPr>
          <p:cNvPr id="3" name="Zástupný symbol pro obsah 2"/>
          <p:cNvSpPr>
            <a:spLocks noGrp="1"/>
          </p:cNvSpPr>
          <p:nvPr>
            <p:ph sz="half" idx="1"/>
          </p:nvPr>
        </p:nvSpPr>
        <p:spPr>
          <a:xfrm>
            <a:off x="719138" y="2667000"/>
            <a:ext cx="3906837"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778375" y="2667000"/>
            <a:ext cx="3908425"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sz="1000"/>
            </a:lvl1pPr>
          </a:lstStyle>
          <a:p>
            <a:pPr>
              <a:defRPr/>
            </a:pPr>
            <a:r>
              <a:rPr lang="cs-CZ">
                <a:solidFill>
                  <a:srgbClr val="007759"/>
                </a:solidFill>
              </a:rPr>
              <a:t>ČEPRO, a.s., Dělnická 213/12, Holešovice, 170 00 Praha 7</a:t>
            </a:r>
            <a:endParaRPr lang="cs-CZ" dirty="0">
              <a:solidFill>
                <a:srgbClr val="007759"/>
              </a:solidFill>
            </a:endParaRPr>
          </a:p>
        </p:txBody>
      </p:sp>
      <p:sp>
        <p:nvSpPr>
          <p:cNvPr id="6" name="Rectangle 9"/>
          <p:cNvSpPr>
            <a:spLocks noGrp="1" noChangeArrowheads="1"/>
          </p:cNvSpPr>
          <p:nvPr>
            <p:ph type="sldNum" sz="quarter" idx="11"/>
          </p:nvPr>
        </p:nvSpPr>
        <p:spPr>
          <a:ln/>
        </p:spPr>
        <p:txBody>
          <a:bodyPr/>
          <a:lstStyle>
            <a:lvl1pPr>
              <a:defRPr sz="1000"/>
            </a:lvl1pPr>
          </a:lstStyle>
          <a:p>
            <a:pPr>
              <a:defRPr/>
            </a:pPr>
            <a:fld id="{3D094BE2-37D6-4CDF-9512-C546CFF05CDD}" type="slidenum">
              <a:rPr lang="cs-CZ" smtClean="0">
                <a:solidFill>
                  <a:srgbClr val="007759"/>
                </a:solidFill>
              </a:rPr>
              <a:pPr>
                <a:defRPr/>
              </a:pPr>
              <a:t>‹#›</a:t>
            </a:fld>
            <a:endParaRPr lang="cs-CZ" dirty="0">
              <a:solidFill>
                <a:srgbClr val="007759"/>
              </a:solidFill>
            </a:endParaRPr>
          </a:p>
        </p:txBody>
      </p:sp>
    </p:spTree>
    <p:extLst>
      <p:ext uri="{BB962C8B-B14F-4D97-AF65-F5344CB8AC3E}">
        <p14:creationId xmlns:p14="http://schemas.microsoft.com/office/powerpoint/2010/main" val="117348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8"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63111FFF-8403-444C-A2B1-BCD5381B01A2}"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14298907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bg>
      <p:bgRef idx="1001">
        <a:schemeClr val="bg1"/>
      </p:bgRef>
    </p:bg>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222250" cy="6858000"/>
            <a:chOff x="0" y="0"/>
            <a:chExt cx="140" cy="4320"/>
          </a:xfrm>
        </p:grpSpPr>
        <p:sp>
          <p:nvSpPr>
            <p:cNvPr id="3" name="Rectangle 4"/>
            <p:cNvSpPr>
              <a:spLocks noChangeArrowheads="1"/>
            </p:cNvSpPr>
            <p:nvPr/>
          </p:nvSpPr>
          <p:spPr bwMode="auto">
            <a:xfrm>
              <a:off x="0" y="881"/>
              <a:ext cx="140" cy="3439"/>
            </a:xfrm>
            <a:prstGeom prst="rect">
              <a:avLst/>
            </a:prstGeom>
            <a:solidFill>
              <a:srgbClr val="0077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p>
          </p:txBody>
        </p:sp>
        <p:sp>
          <p:nvSpPr>
            <p:cNvPr id="4" name="Rectangle 5"/>
            <p:cNvSpPr>
              <a:spLocks noChangeArrowheads="1"/>
            </p:cNvSpPr>
            <p:nvPr/>
          </p:nvSpPr>
          <p:spPr bwMode="auto">
            <a:xfrm>
              <a:off x="0" y="0"/>
              <a:ext cx="140" cy="881"/>
            </a:xfrm>
            <a:prstGeom prst="rect">
              <a:avLst/>
            </a:prstGeom>
            <a:solidFill>
              <a:srgbClr val="FFE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p>
          </p:txBody>
        </p:sp>
      </p:grpSp>
      <p:pic>
        <p:nvPicPr>
          <p:cNvPr id="5" name="Picture 6" descr="cepro_znacka_poz2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39592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92432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4"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33A67D26-8330-4EE2-8103-80BE33FC6473}"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3079461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3"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439DF49D-4A7F-463F-B2D4-CF4C7781DA5D}"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1894361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6"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AB948F56-1AA7-42CB-B5D2-7E16E63151B9}"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837273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6"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73C2F2DA-1238-4250-8E88-FACE0F85346C}"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51838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DA6BF04E-C6B8-4C02-AB7F-6A9F6751457D}"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3430105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6075" y="1619250"/>
            <a:ext cx="1990725" cy="47815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19138" y="1619250"/>
            <a:ext cx="5824537" cy="478155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B9ED65FD-7853-4210-AC8B-B5C3358456F7}"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183735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719138" y="1619250"/>
            <a:ext cx="7967662" cy="742950"/>
          </a:xfrm>
        </p:spPr>
        <p:txBody>
          <a:bodyPr/>
          <a:lstStyle/>
          <a:p>
            <a:r>
              <a:rPr lang="cs-CZ"/>
              <a:t>Kliknutím lze upravit styl.</a:t>
            </a:r>
          </a:p>
        </p:txBody>
      </p:sp>
      <p:sp>
        <p:nvSpPr>
          <p:cNvPr id="3" name="Zástupný symbol pro text 2"/>
          <p:cNvSpPr>
            <a:spLocks noGrp="1"/>
          </p:cNvSpPr>
          <p:nvPr>
            <p:ph type="body" sz="half" idx="1"/>
          </p:nvPr>
        </p:nvSpPr>
        <p:spPr>
          <a:xfrm>
            <a:off x="719138" y="2667000"/>
            <a:ext cx="3906837" cy="3733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78375" y="2667000"/>
            <a:ext cx="3908425" cy="3733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6"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D3E3B9F0-4BA4-4F15-A859-68993E835D22}"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350181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719138" y="1619250"/>
            <a:ext cx="7967662" cy="742950"/>
          </a:xfrm>
        </p:spPr>
        <p:txBody>
          <a:bodyPr/>
          <a:lstStyle/>
          <a:p>
            <a:r>
              <a:rPr lang="cs-CZ"/>
              <a:t>Kliknutím lze upravit styl.</a:t>
            </a:r>
          </a:p>
        </p:txBody>
      </p:sp>
      <p:sp>
        <p:nvSpPr>
          <p:cNvPr id="3" name="Zástupný symbol pro objekt SmartArt 2"/>
          <p:cNvSpPr>
            <a:spLocks noGrp="1"/>
          </p:cNvSpPr>
          <p:nvPr>
            <p:ph type="dgm" idx="1"/>
          </p:nvPr>
        </p:nvSpPr>
        <p:spPr>
          <a:xfrm>
            <a:off x="719138" y="2667000"/>
            <a:ext cx="7967662" cy="3733800"/>
          </a:xfrm>
        </p:spPr>
        <p:txBody>
          <a:bodyPr/>
          <a:lstStyle/>
          <a:p>
            <a:pPr lvl="0"/>
            <a:endParaRPr lang="cs-CZ" noProof="0"/>
          </a:p>
        </p:txBody>
      </p:sp>
      <p:sp>
        <p:nvSpPr>
          <p:cNvPr id="4"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2A732F67-E489-49C8-B92C-3CBB01BA9006}"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2150190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19138" y="1619250"/>
            <a:ext cx="7967662" cy="4781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8"/>
          <p:cNvSpPr>
            <a:spLocks noGrp="1" noChangeArrowheads="1"/>
          </p:cNvSpPr>
          <p:nvPr>
            <p:ph type="ftr" sz="quarter" idx="10"/>
          </p:nvPr>
        </p:nvSpPr>
        <p:spPr>
          <a:ln/>
        </p:spPr>
        <p:txBody>
          <a:bodyPr/>
          <a:lstStyle>
            <a:lvl1pPr>
              <a:defRPr/>
            </a:lvl1pPr>
          </a:lstStyle>
          <a:p>
            <a:pPr>
              <a:defRPr/>
            </a:pPr>
            <a:r>
              <a:rPr lang="cs-CZ">
                <a:solidFill>
                  <a:srgbClr val="007759"/>
                </a:solidFill>
              </a:rPr>
              <a:t>ČEPRO, a.s., Dělnická 213/12, Holešovice, 170 00 Praha 7</a:t>
            </a:r>
          </a:p>
        </p:txBody>
      </p:sp>
      <p:sp>
        <p:nvSpPr>
          <p:cNvPr id="4" name="Rectangle 9"/>
          <p:cNvSpPr>
            <a:spLocks noGrp="1" noChangeArrowheads="1"/>
          </p:cNvSpPr>
          <p:nvPr>
            <p:ph type="sldNum" sz="quarter" idx="11"/>
          </p:nvPr>
        </p:nvSpPr>
        <p:spPr>
          <a:ln/>
        </p:spPr>
        <p:txBody>
          <a:bodyPr/>
          <a:lstStyle>
            <a:lvl1pPr>
              <a:defRPr/>
            </a:lvl1pPr>
          </a:lstStyle>
          <a:p>
            <a:pPr>
              <a:defRPr/>
            </a:pPr>
            <a:r>
              <a:rPr lang="cs-CZ">
                <a:solidFill>
                  <a:srgbClr val="007759"/>
                </a:solidFill>
              </a:rPr>
              <a:t>strana </a:t>
            </a:r>
            <a:fld id="{66F1CA75-614B-47E9-B3AA-6CC66BECAFA8}" type="slidenum">
              <a:rPr lang="cs-CZ">
                <a:solidFill>
                  <a:srgbClr val="007759"/>
                </a:solidFill>
              </a:rPr>
              <a:pPr>
                <a:defRPr/>
              </a:pPr>
              <a:t>‹#›</a:t>
            </a:fld>
            <a:endParaRPr lang="cs-CZ">
              <a:solidFill>
                <a:srgbClr val="007759"/>
              </a:solidFill>
            </a:endParaRPr>
          </a:p>
        </p:txBody>
      </p:sp>
    </p:spTree>
    <p:extLst>
      <p:ext uri="{BB962C8B-B14F-4D97-AF65-F5344CB8AC3E}">
        <p14:creationId xmlns:p14="http://schemas.microsoft.com/office/powerpoint/2010/main" val="398692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339752" y="324000"/>
            <a:ext cx="6336704" cy="742950"/>
          </a:xfrm>
        </p:spPr>
        <p:txBody>
          <a:bodyPr/>
          <a:lstStyle>
            <a:lvl1pPr algn="ctr">
              <a:defRPr sz="3200" b="1">
                <a:latin typeface="Franklin Gothic Book" panose="020B0503020102020204" pitchFamily="34" charset="0"/>
              </a:defRPr>
            </a:lvl1pPr>
          </a:lstStyle>
          <a:p>
            <a:r>
              <a:rPr lang="cs-CZ" dirty="0"/>
              <a:t>Kliknutím lze upravit styl.</a:t>
            </a:r>
          </a:p>
        </p:txBody>
      </p:sp>
      <p:sp>
        <p:nvSpPr>
          <p:cNvPr id="3" name="Zástupný symbol pro obsah 2"/>
          <p:cNvSpPr>
            <a:spLocks noGrp="1"/>
          </p:cNvSpPr>
          <p:nvPr>
            <p:ph idx="1"/>
          </p:nvPr>
        </p:nvSpPr>
        <p:spPr>
          <a:xfrm>
            <a:off x="719138" y="1700808"/>
            <a:ext cx="7967662" cy="4699992"/>
          </a:xfrm>
        </p:spPr>
        <p:txBody>
          <a:bodyPr/>
          <a:lstStyle>
            <a:lvl1pPr marL="434975" indent="-434975" algn="l">
              <a:lnSpc>
                <a:spcPts val="3000"/>
              </a:lnSpc>
              <a:buFont typeface="Wingdings" panose="05000000000000000000" pitchFamily="2" charset="2"/>
              <a:buChar char="§"/>
              <a:defRPr sz="2400">
                <a:latin typeface="Franklin Gothic Book" panose="020B0503020102020204" pitchFamily="34" charset="0"/>
              </a:defRPr>
            </a:lvl1pPr>
            <a:lvl2pPr algn="l">
              <a:lnSpc>
                <a:spcPts val="3000"/>
              </a:lnSpc>
              <a:defRPr sz="2200">
                <a:latin typeface="Franklin Gothic Book" panose="020B0503020102020204" pitchFamily="34" charset="0"/>
              </a:defRPr>
            </a:lvl2pPr>
            <a:lvl3pPr algn="l">
              <a:lnSpc>
                <a:spcPts val="3000"/>
              </a:lnSpc>
              <a:defRPr sz="2000">
                <a:latin typeface="Franklin Gothic Book" panose="020B0503020102020204" pitchFamily="34" charset="0"/>
              </a:defRPr>
            </a:lvl3pPr>
            <a:lvl4pPr algn="l">
              <a:lnSpc>
                <a:spcPts val="3000"/>
              </a:lnSpc>
              <a:defRPr sz="2000">
                <a:latin typeface="Franklin Gothic Book" panose="020B0503020102020204" pitchFamily="34" charset="0"/>
              </a:defRPr>
            </a:lvl4pPr>
            <a:lvl5pPr algn="l">
              <a:lnSpc>
                <a:spcPts val="3000"/>
              </a:lnSpc>
              <a:defRPr sz="2000">
                <a:latin typeface="Franklin Gothic Book" panose="020B050302010202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Rectangle 8"/>
          <p:cNvSpPr>
            <a:spLocks noGrp="1" noChangeArrowheads="1"/>
          </p:cNvSpPr>
          <p:nvPr>
            <p:ph type="ftr" sz="quarter" idx="10"/>
          </p:nvPr>
        </p:nvSpPr>
        <p:spPr>
          <a:ln/>
        </p:spPr>
        <p:txBody>
          <a:bodyPr/>
          <a:lstStyle>
            <a:lvl1pPr algn="ctr">
              <a:defRPr sz="900"/>
            </a:lvl1pPr>
          </a:lstStyle>
          <a:p>
            <a:pPr algn="l">
              <a:defRPr/>
            </a:pPr>
            <a:r>
              <a:rPr lang="cs-CZ" dirty="0"/>
              <a:t>ČEPRO, a.s., Dělnická 213/12, Holešovice, 170 00 Praha 7</a:t>
            </a:r>
          </a:p>
        </p:txBody>
      </p:sp>
      <p:sp>
        <p:nvSpPr>
          <p:cNvPr id="5" name="Rectangle 9"/>
          <p:cNvSpPr>
            <a:spLocks noGrp="1" noChangeArrowheads="1"/>
          </p:cNvSpPr>
          <p:nvPr>
            <p:ph type="sldNum" sz="quarter" idx="11"/>
          </p:nvPr>
        </p:nvSpPr>
        <p:spPr>
          <a:ln/>
        </p:spPr>
        <p:txBody>
          <a:bodyPr/>
          <a:lstStyle>
            <a:lvl1pPr>
              <a:defRPr sz="1000"/>
            </a:lvl1pPr>
          </a:lstStyle>
          <a:p>
            <a:pPr>
              <a:defRPr/>
            </a:pPr>
            <a:fld id="{4ECA28DF-BCCD-44D6-843F-8506027796F1}" type="slidenum">
              <a:rPr lang="cs-CZ" smtClean="0"/>
              <a:pPr>
                <a:defRPr/>
              </a:pPr>
              <a:t>‹#›</a:t>
            </a:fld>
            <a:endParaRPr lang="cs-CZ" dirty="0"/>
          </a:p>
        </p:txBody>
      </p:sp>
    </p:spTree>
    <p:extLst>
      <p:ext uri="{BB962C8B-B14F-4D97-AF65-F5344CB8AC3E}">
        <p14:creationId xmlns:p14="http://schemas.microsoft.com/office/powerpoint/2010/main" val="37061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3200"/>
            </a:lvl1pPr>
          </a:lstStyle>
          <a:p>
            <a:r>
              <a:rPr lang="cs-CZ"/>
              <a:t>Kliknutím lze upravit styl.</a:t>
            </a:r>
          </a:p>
        </p:txBody>
      </p:sp>
      <p:sp>
        <p:nvSpPr>
          <p:cNvPr id="3" name="Zástupný symbol pro obsah 2"/>
          <p:cNvSpPr>
            <a:spLocks noGrp="1"/>
          </p:cNvSpPr>
          <p:nvPr>
            <p:ph sz="half" idx="1"/>
          </p:nvPr>
        </p:nvSpPr>
        <p:spPr>
          <a:xfrm>
            <a:off x="719138" y="2667000"/>
            <a:ext cx="3906837"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778375" y="2667000"/>
            <a:ext cx="3908425"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sz="1000"/>
            </a:lvl1pPr>
          </a:lstStyle>
          <a:p>
            <a:pPr>
              <a:defRPr/>
            </a:pPr>
            <a:r>
              <a:rPr lang="cs-CZ"/>
              <a:t>ČEPRO, a.s., Dělnická 213/12, Holešovice, 170 00 Praha 7</a:t>
            </a:r>
            <a:endParaRPr lang="cs-CZ" dirty="0"/>
          </a:p>
        </p:txBody>
      </p:sp>
      <p:sp>
        <p:nvSpPr>
          <p:cNvPr id="6" name="Rectangle 9"/>
          <p:cNvSpPr>
            <a:spLocks noGrp="1" noChangeArrowheads="1"/>
          </p:cNvSpPr>
          <p:nvPr>
            <p:ph type="sldNum" sz="quarter" idx="11"/>
          </p:nvPr>
        </p:nvSpPr>
        <p:spPr>
          <a:ln/>
        </p:spPr>
        <p:txBody>
          <a:bodyPr/>
          <a:lstStyle>
            <a:lvl1pPr>
              <a:defRPr sz="1000"/>
            </a:lvl1pPr>
          </a:lstStyle>
          <a:p>
            <a:pPr>
              <a:defRPr/>
            </a:pPr>
            <a:fld id="{3D094BE2-37D6-4CDF-9512-C546CFF05CDD}" type="slidenum">
              <a:rPr lang="cs-CZ" smtClean="0"/>
              <a:pPr>
                <a:defRPr/>
              </a:pPr>
              <a:t>‹#›</a:t>
            </a:fld>
            <a:endParaRPr lang="cs-CZ" dirty="0"/>
          </a:p>
        </p:txBody>
      </p:sp>
    </p:spTree>
    <p:extLst>
      <p:ext uri="{BB962C8B-B14F-4D97-AF65-F5344CB8AC3E}">
        <p14:creationId xmlns:p14="http://schemas.microsoft.com/office/powerpoint/2010/main" val="259721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8" name="Rectangle 9"/>
          <p:cNvSpPr>
            <a:spLocks noGrp="1" noChangeArrowheads="1"/>
          </p:cNvSpPr>
          <p:nvPr>
            <p:ph type="sldNum" sz="quarter" idx="11"/>
          </p:nvPr>
        </p:nvSpPr>
        <p:spPr>
          <a:ln/>
        </p:spPr>
        <p:txBody>
          <a:bodyPr/>
          <a:lstStyle>
            <a:lvl1pPr>
              <a:defRPr/>
            </a:lvl1pPr>
          </a:lstStyle>
          <a:p>
            <a:pPr>
              <a:defRPr/>
            </a:pPr>
            <a:r>
              <a:rPr lang="cs-CZ"/>
              <a:t>strana </a:t>
            </a:r>
            <a:fld id="{63111FFF-8403-444C-A2B1-BCD5381B01A2}" type="slidenum">
              <a:rPr lang="cs-CZ"/>
              <a:pPr>
                <a:defRPr/>
              </a:pPr>
              <a:t>‹#›</a:t>
            </a:fld>
            <a:endParaRPr lang="cs-CZ"/>
          </a:p>
        </p:txBody>
      </p:sp>
    </p:spTree>
    <p:extLst>
      <p:ext uri="{BB962C8B-B14F-4D97-AF65-F5344CB8AC3E}">
        <p14:creationId xmlns:p14="http://schemas.microsoft.com/office/powerpoint/2010/main" val="24990077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4" name="Rectangle 9"/>
          <p:cNvSpPr>
            <a:spLocks noGrp="1" noChangeArrowheads="1"/>
          </p:cNvSpPr>
          <p:nvPr>
            <p:ph type="sldNum" sz="quarter" idx="11"/>
          </p:nvPr>
        </p:nvSpPr>
        <p:spPr>
          <a:ln/>
        </p:spPr>
        <p:txBody>
          <a:bodyPr/>
          <a:lstStyle>
            <a:lvl1pPr>
              <a:defRPr/>
            </a:lvl1pPr>
          </a:lstStyle>
          <a:p>
            <a:pPr>
              <a:defRPr/>
            </a:pPr>
            <a:r>
              <a:rPr lang="cs-CZ"/>
              <a:t>strana </a:t>
            </a:r>
            <a:fld id="{33A67D26-8330-4EE2-8103-80BE33FC6473}" type="slidenum">
              <a:rPr lang="cs-CZ"/>
              <a:pPr>
                <a:defRPr/>
              </a:pPr>
              <a:t>‹#›</a:t>
            </a:fld>
            <a:endParaRPr lang="cs-CZ"/>
          </a:p>
        </p:txBody>
      </p:sp>
    </p:spTree>
    <p:extLst>
      <p:ext uri="{BB962C8B-B14F-4D97-AF65-F5344CB8AC3E}">
        <p14:creationId xmlns:p14="http://schemas.microsoft.com/office/powerpoint/2010/main" val="125896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3" name="Rectangle 9"/>
          <p:cNvSpPr>
            <a:spLocks noGrp="1" noChangeArrowheads="1"/>
          </p:cNvSpPr>
          <p:nvPr>
            <p:ph type="sldNum" sz="quarter" idx="11"/>
          </p:nvPr>
        </p:nvSpPr>
        <p:spPr>
          <a:ln/>
        </p:spPr>
        <p:txBody>
          <a:bodyPr/>
          <a:lstStyle>
            <a:lvl1pPr>
              <a:defRPr/>
            </a:lvl1pPr>
          </a:lstStyle>
          <a:p>
            <a:pPr>
              <a:defRPr/>
            </a:pPr>
            <a:r>
              <a:rPr lang="cs-CZ"/>
              <a:t>strana </a:t>
            </a:r>
            <a:fld id="{439DF49D-4A7F-463F-B2D4-CF4C7781DA5D}" type="slidenum">
              <a:rPr lang="cs-CZ"/>
              <a:pPr>
                <a:defRPr/>
              </a:pPr>
              <a:t>‹#›</a:t>
            </a:fld>
            <a:endParaRPr lang="cs-CZ"/>
          </a:p>
        </p:txBody>
      </p:sp>
    </p:spTree>
    <p:extLst>
      <p:ext uri="{BB962C8B-B14F-4D97-AF65-F5344CB8AC3E}">
        <p14:creationId xmlns:p14="http://schemas.microsoft.com/office/powerpoint/2010/main" val="422122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6" name="Rectangle 9"/>
          <p:cNvSpPr>
            <a:spLocks noGrp="1" noChangeArrowheads="1"/>
          </p:cNvSpPr>
          <p:nvPr>
            <p:ph type="sldNum" sz="quarter" idx="11"/>
          </p:nvPr>
        </p:nvSpPr>
        <p:spPr>
          <a:ln/>
        </p:spPr>
        <p:txBody>
          <a:bodyPr/>
          <a:lstStyle>
            <a:lvl1pPr>
              <a:defRPr/>
            </a:lvl1pPr>
          </a:lstStyle>
          <a:p>
            <a:pPr>
              <a:defRPr/>
            </a:pPr>
            <a:r>
              <a:rPr lang="cs-CZ"/>
              <a:t>strana </a:t>
            </a:r>
            <a:fld id="{AB948F56-1AA7-42CB-B5D2-7E16E63151B9}" type="slidenum">
              <a:rPr lang="cs-CZ"/>
              <a:pPr>
                <a:defRPr/>
              </a:pPr>
              <a:t>‹#›</a:t>
            </a:fld>
            <a:endParaRPr lang="cs-CZ"/>
          </a:p>
        </p:txBody>
      </p:sp>
    </p:spTree>
    <p:extLst>
      <p:ext uri="{BB962C8B-B14F-4D97-AF65-F5344CB8AC3E}">
        <p14:creationId xmlns:p14="http://schemas.microsoft.com/office/powerpoint/2010/main" val="179068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ČEPRO, a.s., Dělnická 213/12, Holešovice, 170 00 Praha 7</a:t>
            </a:r>
          </a:p>
        </p:txBody>
      </p:sp>
      <p:sp>
        <p:nvSpPr>
          <p:cNvPr id="6" name="Rectangle 9"/>
          <p:cNvSpPr>
            <a:spLocks noGrp="1" noChangeArrowheads="1"/>
          </p:cNvSpPr>
          <p:nvPr>
            <p:ph type="sldNum" sz="quarter" idx="11"/>
          </p:nvPr>
        </p:nvSpPr>
        <p:spPr>
          <a:ln/>
        </p:spPr>
        <p:txBody>
          <a:bodyPr/>
          <a:lstStyle>
            <a:lvl1pPr>
              <a:defRPr/>
            </a:lvl1pPr>
          </a:lstStyle>
          <a:p>
            <a:pPr>
              <a:defRPr/>
            </a:pPr>
            <a:r>
              <a:rPr lang="cs-CZ"/>
              <a:t>strana </a:t>
            </a:r>
            <a:fld id="{73C2F2DA-1238-4250-8E88-FACE0F85346C}" type="slidenum">
              <a:rPr lang="cs-CZ"/>
              <a:pPr>
                <a:defRPr/>
              </a:pPr>
              <a:t>‹#›</a:t>
            </a:fld>
            <a:endParaRPr lang="cs-CZ"/>
          </a:p>
        </p:txBody>
      </p:sp>
    </p:spTree>
    <p:extLst>
      <p:ext uri="{BB962C8B-B14F-4D97-AF65-F5344CB8AC3E}">
        <p14:creationId xmlns:p14="http://schemas.microsoft.com/office/powerpoint/2010/main" val="237008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27" name="Group 3"/>
          <p:cNvGrpSpPr>
            <a:grpSpLocks/>
          </p:cNvGrpSpPr>
          <p:nvPr/>
        </p:nvGrpSpPr>
        <p:grpSpPr bwMode="auto">
          <a:xfrm>
            <a:off x="0" y="0"/>
            <a:ext cx="222250" cy="6858000"/>
            <a:chOff x="0" y="0"/>
            <a:chExt cx="140" cy="4320"/>
          </a:xfrm>
        </p:grpSpPr>
        <p:sp>
          <p:nvSpPr>
            <p:cNvPr id="1033" name="Rectangle 4"/>
            <p:cNvSpPr>
              <a:spLocks noChangeArrowheads="1"/>
            </p:cNvSpPr>
            <p:nvPr/>
          </p:nvSpPr>
          <p:spPr bwMode="auto">
            <a:xfrm>
              <a:off x="0" y="881"/>
              <a:ext cx="140" cy="3439"/>
            </a:xfrm>
            <a:prstGeom prst="rect">
              <a:avLst/>
            </a:prstGeom>
            <a:solidFill>
              <a:srgbClr val="0077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p>
          </p:txBody>
        </p:sp>
        <p:sp>
          <p:nvSpPr>
            <p:cNvPr id="1034" name="Rectangle 5"/>
            <p:cNvSpPr>
              <a:spLocks noChangeArrowheads="1"/>
            </p:cNvSpPr>
            <p:nvPr/>
          </p:nvSpPr>
          <p:spPr bwMode="auto">
            <a:xfrm>
              <a:off x="0" y="0"/>
              <a:ext cx="140" cy="881"/>
            </a:xfrm>
            <a:prstGeom prst="rect">
              <a:avLst/>
            </a:prstGeom>
            <a:solidFill>
              <a:srgbClr val="FFE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p>
          </p:txBody>
        </p:sp>
      </p:grpSp>
      <p:sp>
        <p:nvSpPr>
          <p:cNvPr id="1028" name="Rectangle 6"/>
          <p:cNvSpPr>
            <a:spLocks noGrp="1" noChangeArrowheads="1"/>
          </p:cNvSpPr>
          <p:nvPr>
            <p:ph type="title"/>
          </p:nvPr>
        </p:nvSpPr>
        <p:spPr bwMode="auto">
          <a:xfrm>
            <a:off x="2339752" y="327819"/>
            <a:ext cx="640871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a:t>
            </a:r>
            <a:r>
              <a:rPr lang="cs-CZ" altLang="cs-CZ" dirty="0" err="1"/>
              <a:t>title</a:t>
            </a:r>
            <a:r>
              <a:rPr lang="cs-CZ" altLang="cs-CZ" dirty="0"/>
              <a:t> style</a:t>
            </a:r>
          </a:p>
        </p:txBody>
      </p:sp>
      <p:sp>
        <p:nvSpPr>
          <p:cNvPr id="1029" name="Rectangle 7"/>
          <p:cNvSpPr>
            <a:spLocks noGrp="1" noChangeArrowheads="1"/>
          </p:cNvSpPr>
          <p:nvPr>
            <p:ph type="body" idx="1"/>
          </p:nvPr>
        </p:nvSpPr>
        <p:spPr bwMode="auto">
          <a:xfrm>
            <a:off x="719138" y="1772816"/>
            <a:ext cx="7967662" cy="462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931" rIns="0" bIns="34931"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text </a:t>
            </a:r>
            <a:r>
              <a:rPr lang="cs-CZ" altLang="cs-CZ" dirty="0" err="1"/>
              <a:t>styles</a:t>
            </a:r>
            <a:endParaRPr lang="cs-CZ" altLang="cs-CZ" dirty="0"/>
          </a:p>
          <a:p>
            <a:pPr lvl="1"/>
            <a:r>
              <a:rPr lang="cs-CZ" altLang="cs-CZ" dirty="0"/>
              <a:t>Second </a:t>
            </a:r>
            <a:r>
              <a:rPr lang="cs-CZ" altLang="cs-CZ" dirty="0" err="1"/>
              <a:t>level</a:t>
            </a:r>
            <a:endParaRPr lang="cs-CZ" altLang="cs-CZ" dirty="0"/>
          </a:p>
          <a:p>
            <a:pPr lvl="2"/>
            <a:r>
              <a:rPr lang="cs-CZ" altLang="cs-CZ" dirty="0" err="1"/>
              <a:t>Third</a:t>
            </a:r>
            <a:r>
              <a:rPr lang="cs-CZ" altLang="cs-CZ" dirty="0"/>
              <a:t> </a:t>
            </a:r>
            <a:r>
              <a:rPr lang="cs-CZ" altLang="cs-CZ" dirty="0" err="1"/>
              <a:t>level</a:t>
            </a:r>
            <a:endParaRPr lang="cs-CZ" altLang="cs-CZ" dirty="0"/>
          </a:p>
          <a:p>
            <a:pPr lvl="3"/>
            <a:r>
              <a:rPr lang="cs-CZ" altLang="cs-CZ" dirty="0" err="1"/>
              <a:t>Fourth</a:t>
            </a:r>
            <a:r>
              <a:rPr lang="cs-CZ" altLang="cs-CZ" dirty="0"/>
              <a:t> </a:t>
            </a:r>
            <a:r>
              <a:rPr lang="cs-CZ" altLang="cs-CZ" dirty="0" err="1"/>
              <a:t>level</a:t>
            </a:r>
            <a:endParaRPr lang="cs-CZ" altLang="cs-CZ" dirty="0"/>
          </a:p>
          <a:p>
            <a:pPr lvl="4"/>
            <a:r>
              <a:rPr lang="cs-CZ" altLang="cs-CZ" dirty="0" err="1"/>
              <a:t>Fifth</a:t>
            </a:r>
            <a:r>
              <a:rPr lang="cs-CZ" altLang="cs-CZ" dirty="0"/>
              <a:t> </a:t>
            </a:r>
            <a:r>
              <a:rPr lang="cs-CZ" altLang="cs-CZ" dirty="0" err="1"/>
              <a:t>level</a:t>
            </a:r>
            <a:endParaRPr lang="cs-CZ" altLang="cs-CZ" dirty="0"/>
          </a:p>
        </p:txBody>
      </p:sp>
      <p:sp>
        <p:nvSpPr>
          <p:cNvPr id="3080" name="Rectangle 8"/>
          <p:cNvSpPr>
            <a:spLocks noGrp="1" noChangeArrowheads="1"/>
          </p:cNvSpPr>
          <p:nvPr>
            <p:ph type="ftr" sz="quarter" idx="3"/>
          </p:nvPr>
        </p:nvSpPr>
        <p:spPr bwMode="auto">
          <a:xfrm>
            <a:off x="719138" y="6550025"/>
            <a:ext cx="61674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465" tIns="0" rIns="0" bIns="0" numCol="1" anchor="t" anchorCtr="0" compatLnSpc="1">
            <a:prstTxWarp prst="textNoShape">
              <a:avLst/>
            </a:prstTxWarp>
          </a:bodyPr>
          <a:lstStyle>
            <a:lvl1pPr defTabSz="887413">
              <a:defRPr sz="1400">
                <a:solidFill>
                  <a:schemeClr val="tx1"/>
                </a:solidFill>
                <a:latin typeface="Franklin Gothic Book" panose="020B0503020102020204" pitchFamily="34" charset="0"/>
              </a:defRPr>
            </a:lvl1pPr>
          </a:lstStyle>
          <a:p>
            <a:pPr>
              <a:defRPr/>
            </a:pPr>
            <a:r>
              <a:rPr lang="cs-CZ"/>
              <a:t>ČEPRO, a.s., Dělnická 213/12, Holešovice, 170 00 Praha 7</a:t>
            </a:r>
            <a:endParaRPr lang="cs-CZ" dirty="0"/>
          </a:p>
        </p:txBody>
      </p:sp>
      <p:sp>
        <p:nvSpPr>
          <p:cNvPr id="3081" name="Rectangle 9"/>
          <p:cNvSpPr>
            <a:spLocks noGrp="1" noChangeArrowheads="1"/>
          </p:cNvSpPr>
          <p:nvPr>
            <p:ph type="sldNum" sz="quarter" idx="4"/>
          </p:nvPr>
        </p:nvSpPr>
        <p:spPr bwMode="auto">
          <a:xfrm>
            <a:off x="7239000" y="6553200"/>
            <a:ext cx="1447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7413">
              <a:defRPr sz="1400">
                <a:solidFill>
                  <a:schemeClr val="tx1"/>
                </a:solidFill>
                <a:latin typeface="Franklin Gothic Book" panose="020B0503020102020204" pitchFamily="34" charset="0"/>
              </a:defRPr>
            </a:lvl1pPr>
          </a:lstStyle>
          <a:p>
            <a:pPr>
              <a:defRPr/>
            </a:pPr>
            <a:r>
              <a:rPr lang="cs-CZ" dirty="0"/>
              <a:t>strana </a:t>
            </a:r>
            <a:fld id="{5E262BC9-E701-49A1-835C-D737C8A64D69}" type="slidenum">
              <a:rPr lang="cs-CZ" smtClean="0"/>
              <a:pPr>
                <a:defRPr/>
              </a:pPr>
              <a:t>‹#›</a:t>
            </a:fld>
            <a:endParaRPr lang="cs-CZ" dirty="0"/>
          </a:p>
        </p:txBody>
      </p:sp>
      <p:pic>
        <p:nvPicPr>
          <p:cNvPr id="1032" name="Picture 10" descr="cepro_znacka_poz200dpi"/>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332656"/>
            <a:ext cx="1447696" cy="4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23" r:id="rId2"/>
    <p:sldLayoutId id="2147483710"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ctr" defTabSz="887413" rtl="0" eaLnBrk="0" fontAlgn="base" hangingPunct="0">
        <a:lnSpc>
          <a:spcPts val="5238"/>
        </a:lnSpc>
        <a:spcBef>
          <a:spcPct val="0"/>
        </a:spcBef>
        <a:spcAft>
          <a:spcPct val="0"/>
        </a:spcAft>
        <a:defRPr sz="3600">
          <a:solidFill>
            <a:schemeClr val="tx1"/>
          </a:solidFill>
          <a:latin typeface="Franklin Gothic Book" panose="020B0503020102020204" pitchFamily="34" charset="0"/>
          <a:ea typeface="+mj-ea"/>
          <a:cs typeface="+mj-cs"/>
        </a:defRPr>
      </a:lvl1pPr>
      <a:lvl2pPr algn="l" defTabSz="887413" rtl="0" eaLnBrk="0" fontAlgn="base" hangingPunct="0">
        <a:lnSpc>
          <a:spcPts val="5238"/>
        </a:lnSpc>
        <a:spcBef>
          <a:spcPct val="0"/>
        </a:spcBef>
        <a:spcAft>
          <a:spcPct val="0"/>
        </a:spcAft>
        <a:defRPr sz="3700">
          <a:solidFill>
            <a:schemeClr val="tx1"/>
          </a:solidFill>
          <a:latin typeface="Times New Roman" pitchFamily="18" charset="0"/>
        </a:defRPr>
      </a:lvl2pPr>
      <a:lvl3pPr algn="l" defTabSz="887413" rtl="0" eaLnBrk="0" fontAlgn="base" hangingPunct="0">
        <a:lnSpc>
          <a:spcPts val="5238"/>
        </a:lnSpc>
        <a:spcBef>
          <a:spcPct val="0"/>
        </a:spcBef>
        <a:spcAft>
          <a:spcPct val="0"/>
        </a:spcAft>
        <a:defRPr sz="3700">
          <a:solidFill>
            <a:schemeClr val="tx1"/>
          </a:solidFill>
          <a:latin typeface="Times New Roman" pitchFamily="18" charset="0"/>
        </a:defRPr>
      </a:lvl3pPr>
      <a:lvl4pPr algn="l" defTabSz="887413" rtl="0" eaLnBrk="0" fontAlgn="base" hangingPunct="0">
        <a:lnSpc>
          <a:spcPts val="5238"/>
        </a:lnSpc>
        <a:spcBef>
          <a:spcPct val="0"/>
        </a:spcBef>
        <a:spcAft>
          <a:spcPct val="0"/>
        </a:spcAft>
        <a:defRPr sz="3700">
          <a:solidFill>
            <a:schemeClr val="tx1"/>
          </a:solidFill>
          <a:latin typeface="Times New Roman" pitchFamily="18" charset="0"/>
        </a:defRPr>
      </a:lvl4pPr>
      <a:lvl5pPr algn="l" defTabSz="887413" rtl="0" eaLnBrk="0" fontAlgn="base" hangingPunct="0">
        <a:lnSpc>
          <a:spcPts val="5238"/>
        </a:lnSpc>
        <a:spcBef>
          <a:spcPct val="0"/>
        </a:spcBef>
        <a:spcAft>
          <a:spcPct val="0"/>
        </a:spcAft>
        <a:defRPr sz="3700">
          <a:solidFill>
            <a:schemeClr val="tx1"/>
          </a:solidFill>
          <a:latin typeface="Times New Roman" pitchFamily="18" charset="0"/>
        </a:defRPr>
      </a:lvl5pPr>
      <a:lvl6pPr marL="457200" algn="l" defTabSz="887413" rtl="0" fontAlgn="base">
        <a:lnSpc>
          <a:spcPts val="5238"/>
        </a:lnSpc>
        <a:spcBef>
          <a:spcPct val="0"/>
        </a:spcBef>
        <a:spcAft>
          <a:spcPct val="0"/>
        </a:spcAft>
        <a:defRPr sz="3700">
          <a:solidFill>
            <a:schemeClr val="tx1"/>
          </a:solidFill>
          <a:latin typeface="Times New Roman" pitchFamily="18" charset="0"/>
        </a:defRPr>
      </a:lvl6pPr>
      <a:lvl7pPr marL="914400" algn="l" defTabSz="887413" rtl="0" fontAlgn="base">
        <a:lnSpc>
          <a:spcPts val="5238"/>
        </a:lnSpc>
        <a:spcBef>
          <a:spcPct val="0"/>
        </a:spcBef>
        <a:spcAft>
          <a:spcPct val="0"/>
        </a:spcAft>
        <a:defRPr sz="3700">
          <a:solidFill>
            <a:schemeClr val="tx1"/>
          </a:solidFill>
          <a:latin typeface="Times New Roman" pitchFamily="18" charset="0"/>
        </a:defRPr>
      </a:lvl7pPr>
      <a:lvl8pPr marL="1371600" algn="l" defTabSz="887413" rtl="0" fontAlgn="base">
        <a:lnSpc>
          <a:spcPts val="5238"/>
        </a:lnSpc>
        <a:spcBef>
          <a:spcPct val="0"/>
        </a:spcBef>
        <a:spcAft>
          <a:spcPct val="0"/>
        </a:spcAft>
        <a:defRPr sz="3700">
          <a:solidFill>
            <a:schemeClr val="tx1"/>
          </a:solidFill>
          <a:latin typeface="Times New Roman" pitchFamily="18" charset="0"/>
        </a:defRPr>
      </a:lvl8pPr>
      <a:lvl9pPr marL="1828800" algn="l" defTabSz="887413" rtl="0" fontAlgn="base">
        <a:lnSpc>
          <a:spcPts val="5238"/>
        </a:lnSpc>
        <a:spcBef>
          <a:spcPct val="0"/>
        </a:spcBef>
        <a:spcAft>
          <a:spcPct val="0"/>
        </a:spcAft>
        <a:defRPr sz="3700">
          <a:solidFill>
            <a:schemeClr val="tx1"/>
          </a:solidFill>
          <a:latin typeface="Times New Roman" pitchFamily="18" charset="0"/>
        </a:defRPr>
      </a:lvl9pPr>
    </p:titleStyle>
    <p:bodyStyle>
      <a:lvl1pPr marL="434975" indent="-434975" algn="l" defTabSz="887413" rtl="0" eaLnBrk="0" fontAlgn="base" hangingPunct="0">
        <a:lnSpc>
          <a:spcPts val="3400"/>
        </a:lnSpc>
        <a:spcBef>
          <a:spcPct val="20000"/>
        </a:spcBef>
        <a:spcAft>
          <a:spcPct val="0"/>
        </a:spcAft>
        <a:buClr>
          <a:schemeClr val="tx1"/>
        </a:buClr>
        <a:buSzPct val="85000"/>
        <a:buChar char="•"/>
        <a:defRPr sz="2400">
          <a:solidFill>
            <a:schemeClr val="tx1"/>
          </a:solidFill>
          <a:latin typeface="Franklin Gothic Book" panose="020B0503020102020204" pitchFamily="34" charset="0"/>
          <a:ea typeface="+mn-ea"/>
          <a:cs typeface="+mn-cs"/>
        </a:defRPr>
      </a:lvl1pPr>
      <a:lvl2pPr marL="1127125" indent="-433388" algn="l" defTabSz="887413" rtl="0" eaLnBrk="0" fontAlgn="base" hangingPunct="0">
        <a:lnSpc>
          <a:spcPts val="3400"/>
        </a:lnSpc>
        <a:spcBef>
          <a:spcPct val="20000"/>
        </a:spcBef>
        <a:spcAft>
          <a:spcPct val="0"/>
        </a:spcAft>
        <a:buClr>
          <a:schemeClr val="tx1"/>
        </a:buClr>
        <a:buSzPct val="85000"/>
        <a:buChar char="•"/>
        <a:defRPr sz="2200">
          <a:solidFill>
            <a:schemeClr val="tx1"/>
          </a:solidFill>
          <a:latin typeface="Franklin Gothic Book" panose="020B0503020102020204" pitchFamily="34" charset="0"/>
        </a:defRPr>
      </a:lvl2pPr>
      <a:lvl3pPr marL="1912938" indent="-433388" algn="l" defTabSz="887413" rtl="0" eaLnBrk="0" fontAlgn="base" hangingPunct="0">
        <a:lnSpc>
          <a:spcPts val="3400"/>
        </a:lnSpc>
        <a:spcBef>
          <a:spcPct val="20000"/>
        </a:spcBef>
        <a:spcAft>
          <a:spcPct val="0"/>
        </a:spcAft>
        <a:buClr>
          <a:schemeClr val="tx1"/>
        </a:buClr>
        <a:buSzPct val="85000"/>
        <a:buChar char="•"/>
        <a:defRPr sz="2000">
          <a:solidFill>
            <a:schemeClr val="tx1"/>
          </a:solidFill>
          <a:latin typeface="Franklin Gothic Book" panose="020B0503020102020204" pitchFamily="34" charset="0"/>
        </a:defRPr>
      </a:lvl3pPr>
      <a:lvl4pPr marL="2613025" indent="-438150" algn="l" defTabSz="887413" rtl="0" eaLnBrk="0" fontAlgn="base" hangingPunct="0">
        <a:lnSpc>
          <a:spcPts val="3400"/>
        </a:lnSpc>
        <a:spcBef>
          <a:spcPct val="20000"/>
        </a:spcBef>
        <a:spcAft>
          <a:spcPct val="0"/>
        </a:spcAft>
        <a:buClr>
          <a:schemeClr val="tx1"/>
        </a:buClr>
        <a:buSzPct val="85000"/>
        <a:buChar char="•"/>
        <a:defRPr sz="2000">
          <a:solidFill>
            <a:schemeClr val="tx1"/>
          </a:solidFill>
          <a:latin typeface="Franklin Gothic Book" panose="020B0503020102020204" pitchFamily="34" charset="0"/>
        </a:defRPr>
      </a:lvl4pPr>
      <a:lvl5pPr marL="3303588" indent="-434975" algn="l" defTabSz="887413" rtl="0" eaLnBrk="0" fontAlgn="base" hangingPunct="0">
        <a:lnSpc>
          <a:spcPts val="3400"/>
        </a:lnSpc>
        <a:spcBef>
          <a:spcPct val="20000"/>
        </a:spcBef>
        <a:spcAft>
          <a:spcPct val="0"/>
        </a:spcAft>
        <a:buClr>
          <a:schemeClr val="tx1"/>
        </a:buClr>
        <a:buSzPct val="85000"/>
        <a:buChar char="•"/>
        <a:defRPr sz="2000">
          <a:solidFill>
            <a:schemeClr val="tx1"/>
          </a:solidFill>
          <a:latin typeface="Franklin Gothic Book" panose="020B0503020102020204" pitchFamily="34" charset="0"/>
        </a:defRPr>
      </a:lvl5pPr>
      <a:lvl6pPr marL="37607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6pPr>
      <a:lvl7pPr marL="42179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7pPr>
      <a:lvl8pPr marL="46751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8pPr>
      <a:lvl9pPr marL="51323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27" name="Group 3"/>
          <p:cNvGrpSpPr>
            <a:grpSpLocks/>
          </p:cNvGrpSpPr>
          <p:nvPr/>
        </p:nvGrpSpPr>
        <p:grpSpPr bwMode="auto">
          <a:xfrm>
            <a:off x="0" y="0"/>
            <a:ext cx="222250" cy="6858000"/>
            <a:chOff x="0" y="0"/>
            <a:chExt cx="140" cy="4320"/>
          </a:xfrm>
        </p:grpSpPr>
        <p:sp>
          <p:nvSpPr>
            <p:cNvPr id="1033" name="Rectangle 4"/>
            <p:cNvSpPr>
              <a:spLocks noChangeArrowheads="1"/>
            </p:cNvSpPr>
            <p:nvPr/>
          </p:nvSpPr>
          <p:spPr bwMode="auto">
            <a:xfrm>
              <a:off x="0" y="881"/>
              <a:ext cx="140" cy="3439"/>
            </a:xfrm>
            <a:prstGeom prst="rect">
              <a:avLst/>
            </a:prstGeom>
            <a:solidFill>
              <a:srgbClr val="0077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solidFill>
                  <a:srgbClr val="007759"/>
                </a:solidFill>
              </a:endParaRPr>
            </a:p>
          </p:txBody>
        </p:sp>
        <p:sp>
          <p:nvSpPr>
            <p:cNvPr id="1034" name="Rectangle 5"/>
            <p:cNvSpPr>
              <a:spLocks noChangeArrowheads="1"/>
            </p:cNvSpPr>
            <p:nvPr/>
          </p:nvSpPr>
          <p:spPr bwMode="auto">
            <a:xfrm>
              <a:off x="0" y="0"/>
              <a:ext cx="140" cy="881"/>
            </a:xfrm>
            <a:prstGeom prst="rect">
              <a:avLst/>
            </a:prstGeom>
            <a:solidFill>
              <a:srgbClr val="FFE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2"/>
                  </a:solidFill>
                  <a:latin typeface="Times New Roman" pitchFamily="18" charset="0"/>
                </a:defRPr>
              </a:lvl1pPr>
              <a:lvl2pPr marL="742950" indent="-285750" eaLnBrk="0" hangingPunct="0">
                <a:defRPr sz="4200">
                  <a:solidFill>
                    <a:schemeClr val="tx2"/>
                  </a:solidFill>
                  <a:latin typeface="Times New Roman" pitchFamily="18" charset="0"/>
                </a:defRPr>
              </a:lvl2pPr>
              <a:lvl3pPr marL="1143000" indent="-228600" eaLnBrk="0" hangingPunct="0">
                <a:defRPr sz="4200">
                  <a:solidFill>
                    <a:schemeClr val="tx2"/>
                  </a:solidFill>
                  <a:latin typeface="Times New Roman" pitchFamily="18" charset="0"/>
                </a:defRPr>
              </a:lvl3pPr>
              <a:lvl4pPr marL="1600200" indent="-228600" eaLnBrk="0" hangingPunct="0">
                <a:defRPr sz="4200">
                  <a:solidFill>
                    <a:schemeClr val="tx2"/>
                  </a:solidFill>
                  <a:latin typeface="Times New Roman" pitchFamily="18" charset="0"/>
                </a:defRPr>
              </a:lvl4pPr>
              <a:lvl5pPr marL="2057400" indent="-228600" eaLnBrk="0" hangingPunct="0">
                <a:defRPr sz="4200">
                  <a:solidFill>
                    <a:schemeClr val="tx2"/>
                  </a:solidFill>
                  <a:latin typeface="Times New Roman" pitchFamily="18" charset="0"/>
                </a:defRPr>
              </a:lvl5pPr>
              <a:lvl6pPr marL="2514600" indent="-228600" eaLnBrk="0" fontAlgn="base" hangingPunct="0">
                <a:spcBef>
                  <a:spcPct val="0"/>
                </a:spcBef>
                <a:spcAft>
                  <a:spcPct val="0"/>
                </a:spcAft>
                <a:defRPr sz="4200">
                  <a:solidFill>
                    <a:schemeClr val="tx2"/>
                  </a:solidFill>
                  <a:latin typeface="Times New Roman" pitchFamily="18" charset="0"/>
                </a:defRPr>
              </a:lvl6pPr>
              <a:lvl7pPr marL="2971800" indent="-228600" eaLnBrk="0" fontAlgn="base" hangingPunct="0">
                <a:spcBef>
                  <a:spcPct val="0"/>
                </a:spcBef>
                <a:spcAft>
                  <a:spcPct val="0"/>
                </a:spcAft>
                <a:defRPr sz="4200">
                  <a:solidFill>
                    <a:schemeClr val="tx2"/>
                  </a:solidFill>
                  <a:latin typeface="Times New Roman" pitchFamily="18" charset="0"/>
                </a:defRPr>
              </a:lvl7pPr>
              <a:lvl8pPr marL="3429000" indent="-228600" eaLnBrk="0" fontAlgn="base" hangingPunct="0">
                <a:spcBef>
                  <a:spcPct val="0"/>
                </a:spcBef>
                <a:spcAft>
                  <a:spcPct val="0"/>
                </a:spcAft>
                <a:defRPr sz="4200">
                  <a:solidFill>
                    <a:schemeClr val="tx2"/>
                  </a:solidFill>
                  <a:latin typeface="Times New Roman" pitchFamily="18" charset="0"/>
                </a:defRPr>
              </a:lvl8pPr>
              <a:lvl9pPr marL="3886200" indent="-228600" eaLnBrk="0" fontAlgn="base" hangingPunct="0">
                <a:spcBef>
                  <a:spcPct val="0"/>
                </a:spcBef>
                <a:spcAft>
                  <a:spcPct val="0"/>
                </a:spcAft>
                <a:defRPr sz="4200">
                  <a:solidFill>
                    <a:schemeClr val="tx2"/>
                  </a:solidFill>
                  <a:latin typeface="Times New Roman" pitchFamily="18" charset="0"/>
                </a:defRPr>
              </a:lvl9pPr>
            </a:lstStyle>
            <a:p>
              <a:pPr eaLnBrk="1" hangingPunct="1">
                <a:defRPr/>
              </a:pPr>
              <a:endParaRPr lang="cs-CZ" altLang="cs-CZ">
                <a:solidFill>
                  <a:srgbClr val="007759"/>
                </a:solidFill>
              </a:endParaRPr>
            </a:p>
          </p:txBody>
        </p:sp>
      </p:grpSp>
      <p:sp>
        <p:nvSpPr>
          <p:cNvPr id="1028" name="Rectangle 6"/>
          <p:cNvSpPr>
            <a:spLocks noGrp="1" noChangeArrowheads="1"/>
          </p:cNvSpPr>
          <p:nvPr>
            <p:ph type="title"/>
          </p:nvPr>
        </p:nvSpPr>
        <p:spPr bwMode="auto">
          <a:xfrm>
            <a:off x="2339752" y="327819"/>
            <a:ext cx="640871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a:t>
            </a:r>
            <a:r>
              <a:rPr lang="cs-CZ" altLang="cs-CZ" dirty="0" err="1"/>
              <a:t>title</a:t>
            </a:r>
            <a:r>
              <a:rPr lang="cs-CZ" altLang="cs-CZ" dirty="0"/>
              <a:t> style</a:t>
            </a:r>
          </a:p>
        </p:txBody>
      </p:sp>
      <p:sp>
        <p:nvSpPr>
          <p:cNvPr id="1029" name="Rectangle 7"/>
          <p:cNvSpPr>
            <a:spLocks noGrp="1" noChangeArrowheads="1"/>
          </p:cNvSpPr>
          <p:nvPr>
            <p:ph type="body" idx="1"/>
          </p:nvPr>
        </p:nvSpPr>
        <p:spPr bwMode="auto">
          <a:xfrm>
            <a:off x="719138" y="1772816"/>
            <a:ext cx="7967662" cy="462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931" rIns="0" bIns="34931"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text </a:t>
            </a:r>
            <a:r>
              <a:rPr lang="cs-CZ" altLang="cs-CZ" dirty="0" err="1"/>
              <a:t>styles</a:t>
            </a:r>
            <a:endParaRPr lang="cs-CZ" altLang="cs-CZ" dirty="0"/>
          </a:p>
          <a:p>
            <a:pPr lvl="1"/>
            <a:r>
              <a:rPr lang="cs-CZ" altLang="cs-CZ" dirty="0"/>
              <a:t>Second </a:t>
            </a:r>
            <a:r>
              <a:rPr lang="cs-CZ" altLang="cs-CZ" dirty="0" err="1"/>
              <a:t>level</a:t>
            </a:r>
            <a:endParaRPr lang="cs-CZ" altLang="cs-CZ" dirty="0"/>
          </a:p>
          <a:p>
            <a:pPr lvl="2"/>
            <a:r>
              <a:rPr lang="cs-CZ" altLang="cs-CZ" dirty="0" err="1"/>
              <a:t>Third</a:t>
            </a:r>
            <a:r>
              <a:rPr lang="cs-CZ" altLang="cs-CZ" dirty="0"/>
              <a:t> </a:t>
            </a:r>
            <a:r>
              <a:rPr lang="cs-CZ" altLang="cs-CZ" dirty="0" err="1"/>
              <a:t>level</a:t>
            </a:r>
            <a:endParaRPr lang="cs-CZ" altLang="cs-CZ" dirty="0"/>
          </a:p>
          <a:p>
            <a:pPr lvl="3"/>
            <a:r>
              <a:rPr lang="cs-CZ" altLang="cs-CZ" dirty="0" err="1"/>
              <a:t>Fourth</a:t>
            </a:r>
            <a:r>
              <a:rPr lang="cs-CZ" altLang="cs-CZ" dirty="0"/>
              <a:t> </a:t>
            </a:r>
            <a:r>
              <a:rPr lang="cs-CZ" altLang="cs-CZ" dirty="0" err="1"/>
              <a:t>level</a:t>
            </a:r>
            <a:endParaRPr lang="cs-CZ" altLang="cs-CZ" dirty="0"/>
          </a:p>
          <a:p>
            <a:pPr lvl="4"/>
            <a:r>
              <a:rPr lang="cs-CZ" altLang="cs-CZ" dirty="0" err="1"/>
              <a:t>Fifth</a:t>
            </a:r>
            <a:r>
              <a:rPr lang="cs-CZ" altLang="cs-CZ" dirty="0"/>
              <a:t> </a:t>
            </a:r>
            <a:r>
              <a:rPr lang="cs-CZ" altLang="cs-CZ" dirty="0" err="1"/>
              <a:t>level</a:t>
            </a:r>
            <a:endParaRPr lang="cs-CZ" altLang="cs-CZ" dirty="0"/>
          </a:p>
        </p:txBody>
      </p:sp>
      <p:sp>
        <p:nvSpPr>
          <p:cNvPr id="3080" name="Rectangle 8"/>
          <p:cNvSpPr>
            <a:spLocks noGrp="1" noChangeArrowheads="1"/>
          </p:cNvSpPr>
          <p:nvPr>
            <p:ph type="ftr" sz="quarter" idx="3"/>
          </p:nvPr>
        </p:nvSpPr>
        <p:spPr bwMode="auto">
          <a:xfrm>
            <a:off x="719138" y="6550025"/>
            <a:ext cx="61674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465" tIns="0" rIns="0" bIns="0" numCol="1" anchor="t" anchorCtr="0" compatLnSpc="1">
            <a:prstTxWarp prst="textNoShape">
              <a:avLst/>
            </a:prstTxWarp>
          </a:bodyPr>
          <a:lstStyle>
            <a:lvl1pPr defTabSz="887413">
              <a:defRPr sz="1400">
                <a:solidFill>
                  <a:schemeClr val="tx1"/>
                </a:solidFill>
                <a:latin typeface="Franklin Gothic Book" panose="020B0503020102020204" pitchFamily="34" charset="0"/>
              </a:defRPr>
            </a:lvl1pPr>
          </a:lstStyle>
          <a:p>
            <a:pPr>
              <a:defRPr/>
            </a:pPr>
            <a:r>
              <a:rPr lang="cs-CZ">
                <a:solidFill>
                  <a:srgbClr val="007759"/>
                </a:solidFill>
              </a:rPr>
              <a:t>ČEPRO, a.s., Dělnická 213/12, Holešovice, 170 00 Praha 7</a:t>
            </a:r>
            <a:endParaRPr lang="cs-CZ" dirty="0">
              <a:solidFill>
                <a:srgbClr val="007759"/>
              </a:solidFill>
            </a:endParaRPr>
          </a:p>
        </p:txBody>
      </p:sp>
      <p:sp>
        <p:nvSpPr>
          <p:cNvPr id="3081" name="Rectangle 9"/>
          <p:cNvSpPr>
            <a:spLocks noGrp="1" noChangeArrowheads="1"/>
          </p:cNvSpPr>
          <p:nvPr>
            <p:ph type="sldNum" sz="quarter" idx="4"/>
          </p:nvPr>
        </p:nvSpPr>
        <p:spPr bwMode="auto">
          <a:xfrm>
            <a:off x="7239000" y="6553200"/>
            <a:ext cx="1447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7413">
              <a:defRPr sz="1400">
                <a:solidFill>
                  <a:schemeClr val="tx1"/>
                </a:solidFill>
                <a:latin typeface="Franklin Gothic Book" panose="020B0503020102020204" pitchFamily="34" charset="0"/>
              </a:defRPr>
            </a:lvl1pPr>
          </a:lstStyle>
          <a:p>
            <a:pPr>
              <a:defRPr/>
            </a:pPr>
            <a:r>
              <a:rPr lang="cs-CZ" dirty="0">
                <a:solidFill>
                  <a:srgbClr val="007759"/>
                </a:solidFill>
              </a:rPr>
              <a:t>strana </a:t>
            </a:r>
            <a:fld id="{5E262BC9-E701-49A1-835C-D737C8A64D69}" type="slidenum">
              <a:rPr lang="cs-CZ" smtClean="0">
                <a:solidFill>
                  <a:srgbClr val="007759"/>
                </a:solidFill>
              </a:rPr>
              <a:pPr>
                <a:defRPr/>
              </a:pPr>
              <a:t>‹#›</a:t>
            </a:fld>
            <a:endParaRPr lang="cs-CZ" dirty="0">
              <a:solidFill>
                <a:srgbClr val="007759"/>
              </a:solidFill>
            </a:endParaRPr>
          </a:p>
        </p:txBody>
      </p:sp>
      <p:pic>
        <p:nvPicPr>
          <p:cNvPr id="1032" name="Picture 10" descr="cepro_znacka_poz200dpi"/>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332656"/>
            <a:ext cx="1447696" cy="4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3389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lvl1pPr algn="ctr" defTabSz="887413" rtl="0" eaLnBrk="0" fontAlgn="base" hangingPunct="0">
        <a:lnSpc>
          <a:spcPts val="5238"/>
        </a:lnSpc>
        <a:spcBef>
          <a:spcPct val="0"/>
        </a:spcBef>
        <a:spcAft>
          <a:spcPct val="0"/>
        </a:spcAft>
        <a:defRPr sz="3600">
          <a:solidFill>
            <a:schemeClr val="tx1"/>
          </a:solidFill>
          <a:latin typeface="Franklin Gothic Book" panose="020B0503020102020204" pitchFamily="34" charset="0"/>
          <a:ea typeface="+mj-ea"/>
          <a:cs typeface="+mj-cs"/>
        </a:defRPr>
      </a:lvl1pPr>
      <a:lvl2pPr algn="l" defTabSz="887413" rtl="0" eaLnBrk="0" fontAlgn="base" hangingPunct="0">
        <a:lnSpc>
          <a:spcPts val="5238"/>
        </a:lnSpc>
        <a:spcBef>
          <a:spcPct val="0"/>
        </a:spcBef>
        <a:spcAft>
          <a:spcPct val="0"/>
        </a:spcAft>
        <a:defRPr sz="3700">
          <a:solidFill>
            <a:schemeClr val="tx1"/>
          </a:solidFill>
          <a:latin typeface="Times New Roman" pitchFamily="18" charset="0"/>
        </a:defRPr>
      </a:lvl2pPr>
      <a:lvl3pPr algn="l" defTabSz="887413" rtl="0" eaLnBrk="0" fontAlgn="base" hangingPunct="0">
        <a:lnSpc>
          <a:spcPts val="5238"/>
        </a:lnSpc>
        <a:spcBef>
          <a:spcPct val="0"/>
        </a:spcBef>
        <a:spcAft>
          <a:spcPct val="0"/>
        </a:spcAft>
        <a:defRPr sz="3700">
          <a:solidFill>
            <a:schemeClr val="tx1"/>
          </a:solidFill>
          <a:latin typeface="Times New Roman" pitchFamily="18" charset="0"/>
        </a:defRPr>
      </a:lvl3pPr>
      <a:lvl4pPr algn="l" defTabSz="887413" rtl="0" eaLnBrk="0" fontAlgn="base" hangingPunct="0">
        <a:lnSpc>
          <a:spcPts val="5238"/>
        </a:lnSpc>
        <a:spcBef>
          <a:spcPct val="0"/>
        </a:spcBef>
        <a:spcAft>
          <a:spcPct val="0"/>
        </a:spcAft>
        <a:defRPr sz="3700">
          <a:solidFill>
            <a:schemeClr val="tx1"/>
          </a:solidFill>
          <a:latin typeface="Times New Roman" pitchFamily="18" charset="0"/>
        </a:defRPr>
      </a:lvl4pPr>
      <a:lvl5pPr algn="l" defTabSz="887413" rtl="0" eaLnBrk="0" fontAlgn="base" hangingPunct="0">
        <a:lnSpc>
          <a:spcPts val="5238"/>
        </a:lnSpc>
        <a:spcBef>
          <a:spcPct val="0"/>
        </a:spcBef>
        <a:spcAft>
          <a:spcPct val="0"/>
        </a:spcAft>
        <a:defRPr sz="3700">
          <a:solidFill>
            <a:schemeClr val="tx1"/>
          </a:solidFill>
          <a:latin typeface="Times New Roman" pitchFamily="18" charset="0"/>
        </a:defRPr>
      </a:lvl5pPr>
      <a:lvl6pPr marL="457200" algn="l" defTabSz="887413" rtl="0" fontAlgn="base">
        <a:lnSpc>
          <a:spcPts val="5238"/>
        </a:lnSpc>
        <a:spcBef>
          <a:spcPct val="0"/>
        </a:spcBef>
        <a:spcAft>
          <a:spcPct val="0"/>
        </a:spcAft>
        <a:defRPr sz="3700">
          <a:solidFill>
            <a:schemeClr val="tx1"/>
          </a:solidFill>
          <a:latin typeface="Times New Roman" pitchFamily="18" charset="0"/>
        </a:defRPr>
      </a:lvl6pPr>
      <a:lvl7pPr marL="914400" algn="l" defTabSz="887413" rtl="0" fontAlgn="base">
        <a:lnSpc>
          <a:spcPts val="5238"/>
        </a:lnSpc>
        <a:spcBef>
          <a:spcPct val="0"/>
        </a:spcBef>
        <a:spcAft>
          <a:spcPct val="0"/>
        </a:spcAft>
        <a:defRPr sz="3700">
          <a:solidFill>
            <a:schemeClr val="tx1"/>
          </a:solidFill>
          <a:latin typeface="Times New Roman" pitchFamily="18" charset="0"/>
        </a:defRPr>
      </a:lvl7pPr>
      <a:lvl8pPr marL="1371600" algn="l" defTabSz="887413" rtl="0" fontAlgn="base">
        <a:lnSpc>
          <a:spcPts val="5238"/>
        </a:lnSpc>
        <a:spcBef>
          <a:spcPct val="0"/>
        </a:spcBef>
        <a:spcAft>
          <a:spcPct val="0"/>
        </a:spcAft>
        <a:defRPr sz="3700">
          <a:solidFill>
            <a:schemeClr val="tx1"/>
          </a:solidFill>
          <a:latin typeface="Times New Roman" pitchFamily="18" charset="0"/>
        </a:defRPr>
      </a:lvl8pPr>
      <a:lvl9pPr marL="1828800" algn="l" defTabSz="887413" rtl="0" fontAlgn="base">
        <a:lnSpc>
          <a:spcPts val="5238"/>
        </a:lnSpc>
        <a:spcBef>
          <a:spcPct val="0"/>
        </a:spcBef>
        <a:spcAft>
          <a:spcPct val="0"/>
        </a:spcAft>
        <a:defRPr sz="3700">
          <a:solidFill>
            <a:schemeClr val="tx1"/>
          </a:solidFill>
          <a:latin typeface="Times New Roman" pitchFamily="18" charset="0"/>
        </a:defRPr>
      </a:lvl9pPr>
    </p:titleStyle>
    <p:bodyStyle>
      <a:lvl1pPr marL="434975" indent="-434975" algn="l" defTabSz="887413" rtl="0" eaLnBrk="0" fontAlgn="base" hangingPunct="0">
        <a:lnSpc>
          <a:spcPts val="3400"/>
        </a:lnSpc>
        <a:spcBef>
          <a:spcPct val="20000"/>
        </a:spcBef>
        <a:spcAft>
          <a:spcPct val="0"/>
        </a:spcAft>
        <a:buClr>
          <a:schemeClr val="tx1"/>
        </a:buClr>
        <a:buSzPct val="85000"/>
        <a:buChar char="•"/>
        <a:defRPr sz="2400">
          <a:solidFill>
            <a:schemeClr val="tx1"/>
          </a:solidFill>
          <a:latin typeface="Franklin Gothic Book" panose="020B0503020102020204" pitchFamily="34" charset="0"/>
          <a:ea typeface="+mn-ea"/>
          <a:cs typeface="+mn-cs"/>
        </a:defRPr>
      </a:lvl1pPr>
      <a:lvl2pPr marL="1127125" indent="-433388" algn="l" defTabSz="887413" rtl="0" eaLnBrk="0" fontAlgn="base" hangingPunct="0">
        <a:lnSpc>
          <a:spcPts val="3400"/>
        </a:lnSpc>
        <a:spcBef>
          <a:spcPct val="20000"/>
        </a:spcBef>
        <a:spcAft>
          <a:spcPct val="0"/>
        </a:spcAft>
        <a:buClr>
          <a:schemeClr val="tx1"/>
        </a:buClr>
        <a:buSzPct val="85000"/>
        <a:buChar char="•"/>
        <a:defRPr sz="2200">
          <a:solidFill>
            <a:schemeClr val="tx1"/>
          </a:solidFill>
          <a:latin typeface="Franklin Gothic Book" panose="020B0503020102020204" pitchFamily="34" charset="0"/>
        </a:defRPr>
      </a:lvl2pPr>
      <a:lvl3pPr marL="1912938" indent="-433388" algn="l" defTabSz="887413" rtl="0" eaLnBrk="0" fontAlgn="base" hangingPunct="0">
        <a:lnSpc>
          <a:spcPts val="3400"/>
        </a:lnSpc>
        <a:spcBef>
          <a:spcPct val="20000"/>
        </a:spcBef>
        <a:spcAft>
          <a:spcPct val="0"/>
        </a:spcAft>
        <a:buClr>
          <a:schemeClr val="tx1"/>
        </a:buClr>
        <a:buSzPct val="85000"/>
        <a:buChar char="•"/>
        <a:defRPr sz="2000">
          <a:solidFill>
            <a:schemeClr val="tx1"/>
          </a:solidFill>
          <a:latin typeface="Franklin Gothic Book" panose="020B0503020102020204" pitchFamily="34" charset="0"/>
        </a:defRPr>
      </a:lvl3pPr>
      <a:lvl4pPr marL="2613025" indent="-438150" algn="l" defTabSz="887413" rtl="0" eaLnBrk="0" fontAlgn="base" hangingPunct="0">
        <a:lnSpc>
          <a:spcPts val="3400"/>
        </a:lnSpc>
        <a:spcBef>
          <a:spcPct val="20000"/>
        </a:spcBef>
        <a:spcAft>
          <a:spcPct val="0"/>
        </a:spcAft>
        <a:buClr>
          <a:schemeClr val="tx1"/>
        </a:buClr>
        <a:buSzPct val="85000"/>
        <a:buChar char="•"/>
        <a:defRPr sz="2000">
          <a:solidFill>
            <a:schemeClr val="tx1"/>
          </a:solidFill>
          <a:latin typeface="Franklin Gothic Book" panose="020B0503020102020204" pitchFamily="34" charset="0"/>
        </a:defRPr>
      </a:lvl4pPr>
      <a:lvl5pPr marL="3303588" indent="-434975" algn="l" defTabSz="887413" rtl="0" eaLnBrk="0" fontAlgn="base" hangingPunct="0">
        <a:lnSpc>
          <a:spcPts val="3400"/>
        </a:lnSpc>
        <a:spcBef>
          <a:spcPct val="20000"/>
        </a:spcBef>
        <a:spcAft>
          <a:spcPct val="0"/>
        </a:spcAft>
        <a:buClr>
          <a:schemeClr val="tx1"/>
        </a:buClr>
        <a:buSzPct val="85000"/>
        <a:buChar char="•"/>
        <a:defRPr sz="2000">
          <a:solidFill>
            <a:schemeClr val="tx1"/>
          </a:solidFill>
          <a:latin typeface="Franklin Gothic Book" panose="020B0503020102020204" pitchFamily="34" charset="0"/>
        </a:defRPr>
      </a:lvl5pPr>
      <a:lvl6pPr marL="37607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6pPr>
      <a:lvl7pPr marL="42179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7pPr>
      <a:lvl8pPr marL="46751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8pPr>
      <a:lvl9pPr marL="5132388" indent="-434975" algn="l" defTabSz="887413" rtl="0" fontAlgn="base">
        <a:lnSpc>
          <a:spcPts val="3400"/>
        </a:lnSpc>
        <a:spcBef>
          <a:spcPct val="20000"/>
        </a:spcBef>
        <a:spcAft>
          <a:spcPct val="0"/>
        </a:spcAft>
        <a:buClr>
          <a:schemeClr val="tx1"/>
        </a:buClr>
        <a:buSzPct val="85000"/>
        <a:buChar char="•"/>
        <a:defRPr sz="25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int.ceproas.cz/dokumenty-spolecnosti/bezpecnost" TargetMode="External"/><Relationship Id="rId2" Type="http://schemas.openxmlformats.org/officeDocument/2006/relationships/hyperlink" Target="https://int.ceproas.cz/interni-aplikace" TargetMode="Externa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www.stromprop.cz/eshop-p2791-k102-vstup-jen-v-ochrannyh-brylich" TargetMode="External"/><Relationship Id="rId18" Type="http://schemas.openxmlformats.org/officeDocument/2006/relationships/image" Target="../media/image58.png"/><Relationship Id="rId26" Type="http://schemas.openxmlformats.org/officeDocument/2006/relationships/image" Target="../media/image64.jpeg"/><Relationship Id="rId3" Type="http://schemas.openxmlformats.org/officeDocument/2006/relationships/image" Target="../media/image50.png"/><Relationship Id="rId21" Type="http://schemas.openxmlformats.org/officeDocument/2006/relationships/hyperlink" Target="http://www.stromprop.cz/eshop-p3264-k104-prvni-pomoc-piktogram-text" TargetMode="External"/><Relationship Id="rId7" Type="http://schemas.openxmlformats.org/officeDocument/2006/relationships/hyperlink" Target="http://www.stromprop.cz/eshop-p2977-k103-nehas-vodou-ani-penovymi-pristroji" TargetMode="External"/><Relationship Id="rId12" Type="http://schemas.openxmlformats.org/officeDocument/2006/relationships/image" Target="../media/image55.png"/><Relationship Id="rId17" Type="http://schemas.openxmlformats.org/officeDocument/2006/relationships/hyperlink" Target="http://www.stromprop.cz/eshop-p2876-k102-pracuj-jen-zajisten-vystroji-k-upoutani" TargetMode="External"/><Relationship Id="rId25" Type="http://schemas.openxmlformats.org/officeDocument/2006/relationships/image" Target="../media/image63.png"/><Relationship Id="rId2" Type="http://schemas.openxmlformats.org/officeDocument/2006/relationships/image" Target="../media/image49.png"/><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hyperlink" Target="http://www.stromprop.cz/eshop-p2777-k102-vstup-jen-v-ochranne-prilbe" TargetMode="External"/><Relationship Id="rId24" Type="http://schemas.openxmlformats.org/officeDocument/2006/relationships/image" Target="../media/image62.jpeg"/><Relationship Id="rId5" Type="http://schemas.openxmlformats.org/officeDocument/2006/relationships/image" Target="../media/image51.png"/><Relationship Id="rId15" Type="http://schemas.openxmlformats.org/officeDocument/2006/relationships/hyperlink" Target="http://www.stromprop.cz/eshop-p2796-k102-pouzivej-ochrannych-rukavic" TargetMode="External"/><Relationship Id="rId23" Type="http://schemas.openxmlformats.org/officeDocument/2006/relationships/image" Target="../media/image61.png"/><Relationship Id="rId10" Type="http://schemas.openxmlformats.org/officeDocument/2006/relationships/image" Target="../media/image54.png"/><Relationship Id="rId19" Type="http://schemas.openxmlformats.org/officeDocument/2006/relationships/hyperlink" Target="http://www.stromprop.cz/eshop-p3214-k104-hlavni-vypinac" TargetMode="External"/><Relationship Id="rId4" Type="http://schemas.openxmlformats.org/officeDocument/2006/relationships/hyperlink" Target="http://www.stromprop.cz/obrazky/eshop/2/0306.gif" TargetMode="External"/><Relationship Id="rId9" Type="http://schemas.openxmlformats.org/officeDocument/2006/relationships/hyperlink" Target="http://www.stromprop.cz/eshop-p2765-k102-vypni-v-nebezpeci" TargetMode="External"/><Relationship Id="rId14" Type="http://schemas.openxmlformats.org/officeDocument/2006/relationships/image" Target="../media/image56.png"/><Relationship Id="rId22" Type="http://schemas.openxmlformats.org/officeDocument/2006/relationships/image" Target="../media/image60.png"/><Relationship Id="rId27" Type="http://schemas.openxmlformats.org/officeDocument/2006/relationships/image" Target="../media/image6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3.xml"/><Relationship Id="rId5" Type="http://schemas.openxmlformats.org/officeDocument/2006/relationships/image" Target="../media/image73.jpeg"/><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emf"/><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hyperlink" Target="https://int.ceproas.cz/interni-aplikace" TargetMode="External"/><Relationship Id="rId2" Type="http://schemas.openxmlformats.org/officeDocument/2006/relationships/hyperlink" Target="http://tportal.ceproas.cz/phpwebtest/projects/iso_doc_list/?sid=cdde3ccf6c22d59979877d217d7e1277&amp;pg=60&amp;docid=5949&amp;region=55&amp;section=94&amp;process=view&amp;bld=1613640201.26&amp;crc=-508307217" TargetMode="Externa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hyperlink" Target="mailto:jana.petranova@ceproas.cz"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mailto:jakub.hrsel@ceproas.cz"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747963"/>
            <a:ext cx="7772400" cy="1362075"/>
          </a:xfrm>
        </p:spPr>
        <p:txBody>
          <a:bodyPr anchor="ctr"/>
          <a:lstStyle/>
          <a:p>
            <a:pPr algn="ctr"/>
            <a:r>
              <a:rPr lang="cs-CZ" dirty="0">
                <a:solidFill>
                  <a:schemeClr val="accent4"/>
                </a:solidFill>
                <a:effectLst>
                  <a:outerShdw blurRad="38100" dist="38100" dir="2700000" algn="tl">
                    <a:srgbClr val="000000">
                      <a:alpha val="43137"/>
                    </a:srgbClr>
                  </a:outerShdw>
                </a:effectLst>
              </a:rPr>
              <a:t>VSTUPNÍ Školení zaměstnanců</a:t>
            </a:r>
            <a:br>
              <a:rPr lang="cs-CZ" dirty="0">
                <a:solidFill>
                  <a:schemeClr val="accent4"/>
                </a:solidFill>
                <a:effectLst>
                  <a:outerShdw blurRad="38100" dist="38100" dir="2700000" algn="tl">
                    <a:srgbClr val="000000">
                      <a:alpha val="43137"/>
                    </a:srgbClr>
                  </a:outerShdw>
                </a:effectLst>
              </a:rPr>
            </a:br>
            <a:r>
              <a:rPr lang="cs-CZ" dirty="0">
                <a:solidFill>
                  <a:schemeClr val="accent4"/>
                </a:solidFill>
                <a:effectLst>
                  <a:outerShdw blurRad="38100" dist="38100" dir="2700000" algn="tl">
                    <a:srgbClr val="000000">
                      <a:alpha val="43137"/>
                    </a:srgbClr>
                  </a:outerShdw>
                </a:effectLst>
              </a:rPr>
              <a:t>PO, BOZP, PZH, OŽP</a:t>
            </a:r>
          </a:p>
        </p:txBody>
      </p:sp>
      <p:sp>
        <p:nvSpPr>
          <p:cNvPr id="4" name="Zástupný symbol pro text 3"/>
          <p:cNvSpPr>
            <a:spLocks noGrp="1"/>
          </p:cNvSpPr>
          <p:nvPr>
            <p:ph type="body" idx="1"/>
          </p:nvPr>
        </p:nvSpPr>
        <p:spPr>
          <a:xfrm>
            <a:off x="755576" y="4797152"/>
            <a:ext cx="7772400" cy="1500187"/>
          </a:xfrm>
        </p:spPr>
        <p:txBody>
          <a:bodyPr/>
          <a:lstStyle/>
          <a:p>
            <a:pPr>
              <a:lnSpc>
                <a:spcPct val="100000"/>
              </a:lnSpc>
            </a:pPr>
            <a:r>
              <a:rPr lang="cs-CZ" sz="1600" dirty="0"/>
              <a:t>Ze </a:t>
            </a:r>
            <a:r>
              <a:rPr lang="cs-CZ" sz="1600"/>
              <a:t>dne 01.06.2023</a:t>
            </a:r>
            <a:endParaRPr lang="cs-CZ" sz="1600" dirty="0"/>
          </a:p>
          <a:p>
            <a:pPr>
              <a:lnSpc>
                <a:spcPct val="100000"/>
              </a:lnSpc>
            </a:pPr>
            <a:r>
              <a:rPr lang="cs-CZ" sz="1600" dirty="0"/>
              <a:t>Zpracovali: J. Šonková, M. Pelikán, V. Koukolík, J. Petráňová</a:t>
            </a:r>
          </a:p>
        </p:txBody>
      </p:sp>
      <p:sp>
        <p:nvSpPr>
          <p:cNvPr id="9" name="Zástupný symbol pro číslo snímku 8"/>
          <p:cNvSpPr>
            <a:spLocks noGrp="1"/>
          </p:cNvSpPr>
          <p:nvPr>
            <p:ph type="sldNum" sz="quarter" idx="11"/>
          </p:nvPr>
        </p:nvSpPr>
        <p:spPr/>
        <p:txBody>
          <a:bodyPr/>
          <a:lstStyle/>
          <a:p>
            <a:pPr>
              <a:defRPr/>
            </a:pPr>
            <a:fld id="{ED97E7AD-080D-4C19-A4AB-B275C93C9C1C}" type="slidenum">
              <a:rPr lang="cs-CZ" smtClean="0"/>
              <a:pPr>
                <a:defRPr/>
              </a:pPr>
              <a:t>1</a:t>
            </a:fld>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defTabSz="914400" eaLnBrk="1" hangingPunct="1"/>
            <a:r>
              <a:rPr lang="cs-CZ" altLang="cs-CZ" sz="3200" b="0" dirty="0">
                <a:effectLst>
                  <a:outerShdw blurRad="38100" dist="38100" dir="2700000" algn="tl">
                    <a:srgbClr val="000000">
                      <a:alpha val="43137"/>
                    </a:srgbClr>
                  </a:outerShdw>
                </a:effectLst>
              </a:rPr>
              <a:t>P</a:t>
            </a:r>
            <a:r>
              <a:rPr lang="cs-CZ" altLang="cs-CZ" sz="3200" b="0" dirty="0">
                <a:effectLst>
                  <a:outerShdw blurRad="38100" dist="38100" dir="2700000" algn="tl">
                    <a:srgbClr val="000000">
                      <a:alpha val="43137"/>
                    </a:srgbClr>
                  </a:outerShdw>
                </a:effectLst>
                <a:cs typeface="Times New Roman" pitchFamily="18" charset="0"/>
              </a:rPr>
              <a:t>ožární poplachové směrnice</a:t>
            </a:r>
            <a:endParaRPr lang="cs-CZ" altLang="cs-CZ" sz="3200" b="0" dirty="0">
              <a:effectLst>
                <a:outerShdw blurRad="38100" dist="38100" dir="2700000" algn="tl">
                  <a:srgbClr val="000000">
                    <a:alpha val="43137"/>
                  </a:srgbClr>
                </a:outerShdw>
              </a:effectLst>
            </a:endParaRPr>
          </a:p>
        </p:txBody>
      </p:sp>
      <p:sp>
        <p:nvSpPr>
          <p:cNvPr id="5" name="Zástupný symbol pro obsah 4"/>
          <p:cNvSpPr>
            <a:spLocks noGrp="1"/>
          </p:cNvSpPr>
          <p:nvPr>
            <p:ph sz="half" idx="2"/>
          </p:nvPr>
        </p:nvSpPr>
        <p:spPr>
          <a:xfrm>
            <a:off x="4860032" y="1628800"/>
            <a:ext cx="4104456" cy="4824536"/>
          </a:xfrm>
        </p:spPr>
        <p:txBody>
          <a:bodyPr/>
          <a:lstStyle/>
          <a:p>
            <a:pPr eaLnBrk="1" hangingPunct="1">
              <a:lnSpc>
                <a:spcPts val="3000"/>
              </a:lnSpc>
              <a:buFont typeface="Wingdings" panose="05000000000000000000" pitchFamily="2" charset="2"/>
              <a:buChar char="§"/>
            </a:pPr>
            <a:r>
              <a:rPr lang="cs-CZ" altLang="cs-CZ" sz="2400" dirty="0"/>
              <a:t>Slouží k popisu činnosti </a:t>
            </a:r>
            <a:br>
              <a:rPr lang="cs-CZ" altLang="cs-CZ" sz="2400" dirty="0"/>
            </a:br>
            <a:r>
              <a:rPr lang="cs-CZ" altLang="cs-CZ" sz="2400" dirty="0"/>
              <a:t>v případě požáru</a:t>
            </a:r>
          </a:p>
          <a:p>
            <a:pPr eaLnBrk="1" hangingPunct="1">
              <a:lnSpc>
                <a:spcPts val="3000"/>
              </a:lnSpc>
              <a:buFont typeface="Wingdings" panose="05000000000000000000" pitchFamily="2" charset="2"/>
              <a:buChar char="§"/>
            </a:pPr>
            <a:r>
              <a:rPr lang="cs-CZ" altLang="cs-CZ" sz="2400" dirty="0"/>
              <a:t>Obsahuje postupy a povinnosti osob v případě požáru</a:t>
            </a:r>
          </a:p>
          <a:p>
            <a:pPr eaLnBrk="1" hangingPunct="1">
              <a:lnSpc>
                <a:spcPts val="3000"/>
              </a:lnSpc>
              <a:buFont typeface="Wingdings" panose="05000000000000000000" pitchFamily="2" charset="2"/>
              <a:buChar char="§"/>
            </a:pPr>
            <a:r>
              <a:rPr lang="cs-CZ" altLang="cs-CZ" sz="2400" dirty="0"/>
              <a:t>Obsahuje způsob vyhlášení požárního poplachu</a:t>
            </a:r>
          </a:p>
          <a:p>
            <a:pPr eaLnBrk="1" hangingPunct="1">
              <a:lnSpc>
                <a:spcPts val="3000"/>
              </a:lnSpc>
              <a:buFont typeface="Wingdings" panose="05000000000000000000" pitchFamily="2" charset="2"/>
              <a:buChar char="§"/>
            </a:pPr>
            <a:r>
              <a:rPr lang="cs-CZ" altLang="cs-CZ" sz="2400" dirty="0"/>
              <a:t>Důležitá čísla </a:t>
            </a:r>
          </a:p>
        </p:txBody>
      </p:sp>
      <p:sp>
        <p:nvSpPr>
          <p:cNvPr id="6" name="Zástupný symbol pro číslo snímku 5"/>
          <p:cNvSpPr>
            <a:spLocks noGrp="1"/>
          </p:cNvSpPr>
          <p:nvPr>
            <p:ph type="sldNum" sz="quarter" idx="11"/>
          </p:nvPr>
        </p:nvSpPr>
        <p:spPr/>
        <p:txBody>
          <a:bodyPr/>
          <a:lstStyle/>
          <a:p>
            <a:pPr>
              <a:defRPr/>
            </a:pPr>
            <a:fld id="{3D094BE2-37D6-4CDF-9512-C546CFF05CDD}" type="slidenum">
              <a:rPr lang="cs-CZ" smtClean="0"/>
              <a:pPr>
                <a:defRPr/>
              </a:pPr>
              <a:t>10</a:t>
            </a:fld>
            <a:endParaRPr lang="cs-CZ" dirty="0"/>
          </a:p>
        </p:txBody>
      </p:sp>
      <p:pic>
        <p:nvPicPr>
          <p:cNvPr id="4" name="Zástupný obsah 3" descr="Obsah obrázku text, bílá tabule&#10;&#10;Popis byl vytvořen automaticky">
            <a:extLst>
              <a:ext uri="{FF2B5EF4-FFF2-40B4-BE49-F238E27FC236}">
                <a16:creationId xmlns:a16="http://schemas.microsoft.com/office/drawing/2014/main" id="{7603659B-DF89-405A-8EC1-EF8516FCA52D}"/>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rot="5400000">
            <a:off x="17494" y="1987109"/>
            <a:ext cx="5148572" cy="3960440"/>
          </a:xfrm>
        </p:spPr>
      </p:pic>
    </p:spTree>
    <p:extLst>
      <p:ext uri="{BB962C8B-B14F-4D97-AF65-F5344CB8AC3E}">
        <p14:creationId xmlns:p14="http://schemas.microsoft.com/office/powerpoint/2010/main" val="419510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11760" y="323850"/>
            <a:ext cx="6408712" cy="742950"/>
          </a:xfrm>
        </p:spPr>
        <p:txBody>
          <a:bodyPr/>
          <a:lstStyle/>
          <a:p>
            <a:pPr eaLnBrk="1" hangingPunct="1"/>
            <a:r>
              <a:rPr lang="cs-CZ" altLang="cs-CZ" b="0" dirty="0">
                <a:effectLst>
                  <a:outerShdw blurRad="38100" dist="38100" dir="2700000" algn="tl">
                    <a:srgbClr val="000000">
                      <a:alpha val="43137"/>
                    </a:srgbClr>
                  </a:outerShdw>
                </a:effectLst>
              </a:rPr>
              <a:t>Důležitá čísla</a:t>
            </a:r>
          </a:p>
        </p:txBody>
      </p:sp>
      <p:sp>
        <p:nvSpPr>
          <p:cNvPr id="57349" name="Rectangle 5"/>
          <p:cNvSpPr>
            <a:spLocks noGrp="1" noChangeArrowheads="1"/>
          </p:cNvSpPr>
          <p:nvPr>
            <p:ph idx="1"/>
          </p:nvPr>
        </p:nvSpPr>
        <p:spPr/>
        <p:txBody>
          <a:bodyPr/>
          <a:lstStyle/>
          <a:p>
            <a:pPr eaLnBrk="1" hangingPunct="1">
              <a:buFontTx/>
              <a:buNone/>
              <a:defRPr/>
            </a:pPr>
            <a:endParaRPr lang="cs-CZ" dirty="0"/>
          </a:p>
          <a:p>
            <a:pPr eaLnBrk="1" hangingPunct="1">
              <a:buFontTx/>
              <a:buNone/>
              <a:defRPr/>
            </a:pPr>
            <a:endParaRPr lang="cs-CZ" dirty="0"/>
          </a:p>
          <a:p>
            <a:pPr algn="ctr" eaLnBrk="1" hangingPunct="1">
              <a:buFontTx/>
              <a:buNone/>
              <a:defRPr/>
            </a:pPr>
            <a:r>
              <a:rPr lang="cs-CZ" sz="4800" b="1" dirty="0">
                <a:solidFill>
                  <a:srgbClr val="FF0000"/>
                </a:solidFill>
                <a:effectLst>
                  <a:outerShdw blurRad="38100" dist="38100" dir="2700000" algn="tl">
                    <a:srgbClr val="C0C0C0"/>
                  </a:outerShdw>
                </a:effectLst>
              </a:rPr>
              <a:t>150, 155, 156, 158 … 112</a:t>
            </a:r>
          </a:p>
          <a:p>
            <a:pPr eaLnBrk="1" hangingPunct="1">
              <a:buFontTx/>
              <a:buNone/>
              <a:defRPr/>
            </a:pPr>
            <a:endParaRPr lang="cs-CZ" b="1" dirty="0">
              <a:solidFill>
                <a:srgbClr val="FF0000"/>
              </a:solidFill>
              <a:effectLst>
                <a:outerShdw blurRad="38100" dist="38100" dir="2700000" algn="tl">
                  <a:srgbClr val="C0C0C0"/>
                </a:outerShdw>
              </a:effectLst>
            </a:endParaRPr>
          </a:p>
          <a:p>
            <a:pPr algn="ctr" eaLnBrk="1" hangingPunct="1">
              <a:buFontTx/>
              <a:buNone/>
              <a:defRPr/>
            </a:pPr>
            <a:r>
              <a:rPr lang="cs-CZ" sz="4800" b="1" dirty="0">
                <a:solidFill>
                  <a:srgbClr val="FF0000"/>
                </a:solidFill>
                <a:effectLst>
                  <a:outerShdw blurRad="38100" dist="38100" dir="2700000" algn="tl">
                    <a:srgbClr val="C0C0C0"/>
                  </a:outerShdw>
                </a:effectLst>
              </a:rPr>
              <a:t>Zapamatujte si!</a:t>
            </a:r>
          </a:p>
        </p:txBody>
      </p:sp>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11</a:t>
            </a:fld>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869160"/>
            <a:ext cx="720000" cy="720000"/>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869160"/>
            <a:ext cx="720000" cy="720000"/>
          </a:xfrm>
          <a:prstGeom prst="rect">
            <a:avLst/>
          </a:prstGeom>
        </p:spPr>
      </p:pic>
    </p:spTree>
    <p:extLst>
      <p:ext uri="{BB962C8B-B14F-4D97-AF65-F5344CB8AC3E}">
        <p14:creationId xmlns:p14="http://schemas.microsoft.com/office/powerpoint/2010/main" val="251243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000" autoRev="1" fill="hold">
                                          <p:stCondLst>
                                            <p:cond delay="0"/>
                                          </p:stCondLst>
                                        </p:cTn>
                                        <p:tgtEl>
                                          <p:spTgt spid="57349">
                                            <p:txEl>
                                              <p:pRg st="2" end="2"/>
                                            </p:txEl>
                                          </p:spTgt>
                                        </p:tgtEl>
                                      </p:cBhvr>
                                      <p:to x="80000" y="100000"/>
                                    </p:animScale>
                                    <p:anim by="(#ppt_w*0.10)" calcmode="lin" valueType="num">
                                      <p:cBhvr>
                                        <p:cTn id="7" dur="1000" autoRev="1" fill="hold">
                                          <p:stCondLst>
                                            <p:cond delay="0"/>
                                          </p:stCondLst>
                                        </p:cTn>
                                        <p:tgtEl>
                                          <p:spTgt spid="57349">
                                            <p:txEl>
                                              <p:pRg st="2" end="2"/>
                                            </p:txEl>
                                          </p:spTgt>
                                        </p:tgtEl>
                                        <p:attrNameLst>
                                          <p:attrName>ppt_x</p:attrName>
                                        </p:attrNameLst>
                                      </p:cBhvr>
                                    </p:anim>
                                    <p:anim by="(-#ppt_w*0.10)" calcmode="lin" valueType="num">
                                      <p:cBhvr>
                                        <p:cTn id="8" dur="1000" autoRev="1" fill="hold">
                                          <p:stCondLst>
                                            <p:cond delay="0"/>
                                          </p:stCondLst>
                                        </p:cTn>
                                        <p:tgtEl>
                                          <p:spTgt spid="57349">
                                            <p:txEl>
                                              <p:pRg st="2" end="2"/>
                                            </p:txEl>
                                          </p:spTgt>
                                        </p:tgtEl>
                                        <p:attrNameLst>
                                          <p:attrName>ppt_y</p:attrName>
                                        </p:attrNameLst>
                                      </p:cBhvr>
                                    </p:anim>
                                    <p:animRot by="-480000">
                                      <p:cBhvr>
                                        <p:cTn id="9" dur="1000" autoRev="1" fill="hold">
                                          <p:stCondLst>
                                            <p:cond delay="0"/>
                                          </p:stCondLst>
                                        </p:cTn>
                                        <p:tgtEl>
                                          <p:spTgt spid="57349">
                                            <p:txEl>
                                              <p:pRg st="2" end="2"/>
                                            </p:txEl>
                                          </p:spTgt>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36" presetClass="emph" presetSubtype="0" repeatCount="indefinite" fill="hold" grpId="0" nodeType="clickEffect">
                                  <p:stCondLst>
                                    <p:cond delay="0"/>
                                  </p:stCondLst>
                                  <p:iterate type="lt">
                                    <p:tmPct val="10000"/>
                                  </p:iterate>
                                  <p:childTnLst>
                                    <p:animScale>
                                      <p:cBhvr>
                                        <p:cTn id="13" dur="1000" autoRev="1" fill="hold">
                                          <p:stCondLst>
                                            <p:cond delay="0"/>
                                          </p:stCondLst>
                                        </p:cTn>
                                        <p:tgtEl>
                                          <p:spTgt spid="57349">
                                            <p:txEl>
                                              <p:pRg st="4" end="4"/>
                                            </p:txEl>
                                          </p:spTgt>
                                        </p:tgtEl>
                                      </p:cBhvr>
                                      <p:to x="80000" y="100000"/>
                                    </p:animScale>
                                    <p:anim by="(#ppt_w*0.10)" calcmode="lin" valueType="num">
                                      <p:cBhvr>
                                        <p:cTn id="14" dur="1000" autoRev="1" fill="hold">
                                          <p:stCondLst>
                                            <p:cond delay="0"/>
                                          </p:stCondLst>
                                        </p:cTn>
                                        <p:tgtEl>
                                          <p:spTgt spid="57349">
                                            <p:txEl>
                                              <p:pRg st="4" end="4"/>
                                            </p:txEl>
                                          </p:spTgt>
                                        </p:tgtEl>
                                        <p:attrNameLst>
                                          <p:attrName>ppt_x</p:attrName>
                                        </p:attrNameLst>
                                      </p:cBhvr>
                                    </p:anim>
                                    <p:anim by="(-#ppt_w*0.10)" calcmode="lin" valueType="num">
                                      <p:cBhvr>
                                        <p:cTn id="15" dur="1000" autoRev="1" fill="hold">
                                          <p:stCondLst>
                                            <p:cond delay="0"/>
                                          </p:stCondLst>
                                        </p:cTn>
                                        <p:tgtEl>
                                          <p:spTgt spid="57349">
                                            <p:txEl>
                                              <p:pRg st="4" end="4"/>
                                            </p:txEl>
                                          </p:spTgt>
                                        </p:tgtEl>
                                        <p:attrNameLst>
                                          <p:attrName>ppt_y</p:attrName>
                                        </p:attrNameLst>
                                      </p:cBhvr>
                                    </p:anim>
                                    <p:animRot by="-480000">
                                      <p:cBhvr>
                                        <p:cTn id="16" dur="1000" autoRev="1" fill="hold">
                                          <p:stCondLst>
                                            <p:cond delay="0"/>
                                          </p:stCondLst>
                                        </p:cTn>
                                        <p:tgtEl>
                                          <p:spTgt spid="5734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9"/>
          <p:cNvSpPr>
            <a:spLocks noGrp="1" noChangeArrowheads="1"/>
          </p:cNvSpPr>
          <p:nvPr>
            <p:ph type="title"/>
          </p:nvPr>
        </p:nvSpPr>
        <p:spPr>
          <a:xfrm>
            <a:off x="2483768" y="323850"/>
            <a:ext cx="6336704" cy="742950"/>
          </a:xfrm>
        </p:spPr>
        <p:txBody>
          <a:bodyPr/>
          <a:lstStyle/>
          <a:p>
            <a:pPr eaLnBrk="1" hangingPunct="1"/>
            <a:r>
              <a:rPr lang="cs-CZ" altLang="cs-CZ" b="0" dirty="0">
                <a:effectLst>
                  <a:outerShdw blurRad="38100" dist="38100" dir="2700000" algn="tl">
                    <a:srgbClr val="000000">
                      <a:alpha val="43137"/>
                    </a:srgbClr>
                  </a:outerShdw>
                </a:effectLst>
              </a:rPr>
              <a:t>Požární evakuační plán</a:t>
            </a:r>
            <a:endParaRPr lang="cs-CZ" altLang="cs-CZ" dirty="0"/>
          </a:p>
        </p:txBody>
      </p:sp>
      <p:sp>
        <p:nvSpPr>
          <p:cNvPr id="35850" name="Rectangle 10"/>
          <p:cNvSpPr>
            <a:spLocks noGrp="1" noChangeArrowheads="1"/>
          </p:cNvSpPr>
          <p:nvPr>
            <p:ph idx="1"/>
          </p:nvPr>
        </p:nvSpPr>
        <p:spPr>
          <a:xfrm>
            <a:off x="611560" y="1484784"/>
            <a:ext cx="8208912" cy="5040560"/>
          </a:xfrm>
        </p:spPr>
        <p:txBody>
          <a:bodyPr/>
          <a:lstStyle/>
          <a:p>
            <a:pPr marL="435600" indent="-435600" eaLnBrk="1" hangingPunct="1">
              <a:buFontTx/>
              <a:buNone/>
              <a:defRPr/>
            </a:pPr>
            <a:r>
              <a:rPr lang="cs-CZ" u="sng" dirty="0"/>
              <a:t>ČEPRO, Dělnická – vyhlášení evakuace</a:t>
            </a:r>
            <a:r>
              <a:rPr lang="cs-CZ" dirty="0"/>
              <a:t>: </a:t>
            </a:r>
          </a:p>
          <a:p>
            <a:pPr marL="435600" indent="-435600" eaLnBrk="1" hangingPunct="1">
              <a:buFontTx/>
              <a:buAutoNum type="arabicPeriod"/>
              <a:defRPr/>
            </a:pPr>
            <a:r>
              <a:rPr lang="cs-CZ" dirty="0"/>
              <a:t>siréna na chodbě – ohlašuje obvykle požár, nástražný výbušný systém apod. </a:t>
            </a:r>
          </a:p>
          <a:p>
            <a:pPr marL="435600" indent="-435600" eaLnBrk="1" hangingPunct="1">
              <a:buFontTx/>
              <a:buAutoNum type="arabicPeriod"/>
              <a:defRPr/>
            </a:pPr>
            <a:r>
              <a:rPr lang="cs-CZ" dirty="0"/>
              <a:t>v rámci možností – vypnout PC a spotřebiče, vzít osobní věci (brýle, oblečení, mobil, peněženka, kabelka, taška, NTB) – nic objemného a těžkého</a:t>
            </a:r>
          </a:p>
          <a:p>
            <a:pPr marL="435600" indent="-435600" eaLnBrk="1" hangingPunct="1">
              <a:buFontTx/>
              <a:buAutoNum type="arabicPeriod"/>
              <a:defRPr/>
            </a:pPr>
            <a:r>
              <a:rPr lang="cs-CZ" b="1" dirty="0"/>
              <a:t>dolů po schodech na místo soustředění </a:t>
            </a:r>
            <a:r>
              <a:rPr lang="cs-CZ" dirty="0"/>
              <a:t>= protější chodník v ulici Dělnická, zapsat se do seznamu evakuovaných osob; evakuační výtah ponechat pro osoby se sníženou pohyblivostí!</a:t>
            </a:r>
          </a:p>
          <a:p>
            <a:pPr marL="435600" indent="-435600" eaLnBrk="1" hangingPunct="1">
              <a:buFontTx/>
              <a:buAutoNum type="arabicPeriod"/>
              <a:defRPr/>
            </a:pPr>
            <a:r>
              <a:rPr lang="cs-CZ" dirty="0"/>
              <a:t>procvičuje se – měsíčně siréna, ročně evakuace </a:t>
            </a:r>
          </a:p>
        </p:txBody>
      </p:sp>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12</a:t>
            </a:fld>
            <a:endParaRPr lang="cs-CZ" dirty="0"/>
          </a:p>
        </p:txBody>
      </p:sp>
    </p:spTree>
    <p:extLst>
      <p:ext uri="{BB962C8B-B14F-4D97-AF65-F5344CB8AC3E}">
        <p14:creationId xmlns:p14="http://schemas.microsoft.com/office/powerpoint/2010/main" val="157929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55776" y="332656"/>
            <a:ext cx="6228000" cy="742950"/>
          </a:xfrm>
        </p:spPr>
        <p:txBody>
          <a:bodyPr/>
          <a:lstStyle/>
          <a:p>
            <a:pPr defTabSz="914400" eaLnBrk="1" hangingPunct="1"/>
            <a:r>
              <a:rPr lang="cs-CZ" altLang="cs-CZ" b="0" dirty="0">
                <a:effectLst>
                  <a:outerShdw blurRad="38100" dist="38100" dir="2700000" algn="tl">
                    <a:srgbClr val="000000">
                      <a:alpha val="43137"/>
                    </a:srgbClr>
                  </a:outerShdw>
                </a:effectLst>
              </a:rPr>
              <a:t>Požární evakuační plán</a:t>
            </a:r>
          </a:p>
        </p:txBody>
      </p:sp>
      <p:pic>
        <p:nvPicPr>
          <p:cNvPr id="22531"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412875"/>
            <a:ext cx="4032250" cy="3240088"/>
          </a:xfrm>
        </p:spPr>
      </p:pic>
      <p:pic>
        <p:nvPicPr>
          <p:cNvPr id="22532" name="Picture 4" descr="C:\Users\stejskalz\Pictures\neeva výt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41663"/>
            <a:ext cx="43926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551024" y="4785106"/>
            <a:ext cx="3660936" cy="1015663"/>
          </a:xfrm>
          <a:prstGeom prst="rect">
            <a:avLst/>
          </a:prstGeom>
          <a:noFill/>
        </p:spPr>
        <p:txBody>
          <a:bodyPr wrap="square" rtlCol="0">
            <a:spAutoFit/>
          </a:bodyPr>
          <a:lstStyle/>
          <a:p>
            <a:pPr algn="ctr"/>
            <a:r>
              <a:rPr lang="cs-CZ" sz="2000" dirty="0">
                <a:solidFill>
                  <a:schemeClr val="tx1"/>
                </a:solidFill>
                <a:latin typeface="Franklin Gothic Book" panose="020B0503020102020204" pitchFamily="34" charset="0"/>
              </a:rPr>
              <a:t>Evakuační výtah – přednostně pro osoby se sníženou pohyblivostí</a:t>
            </a:r>
          </a:p>
        </p:txBody>
      </p:sp>
      <p:sp>
        <p:nvSpPr>
          <p:cNvPr id="6" name="TextovéPole 5"/>
          <p:cNvSpPr txBox="1"/>
          <p:nvPr/>
        </p:nvSpPr>
        <p:spPr>
          <a:xfrm>
            <a:off x="4799432" y="2636912"/>
            <a:ext cx="3960440" cy="400110"/>
          </a:xfrm>
          <a:prstGeom prst="rect">
            <a:avLst/>
          </a:prstGeom>
          <a:noFill/>
        </p:spPr>
        <p:txBody>
          <a:bodyPr wrap="square" rtlCol="0">
            <a:spAutoFit/>
          </a:bodyPr>
          <a:lstStyle/>
          <a:p>
            <a:pPr algn="ctr"/>
            <a:r>
              <a:rPr lang="cs-CZ" sz="2000" dirty="0">
                <a:solidFill>
                  <a:schemeClr val="tx1"/>
                </a:solidFill>
                <a:latin typeface="Franklin Gothic Book" panose="020B0503020102020204" pitchFamily="34" charset="0"/>
              </a:rPr>
              <a:t>Tento výtah při požáru nepoužívat!</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13</a:t>
            </a:fld>
            <a:endParaRPr lang="cs-CZ" dirty="0"/>
          </a:p>
        </p:txBody>
      </p:sp>
    </p:spTree>
    <p:extLst>
      <p:ext uri="{BB962C8B-B14F-4D97-AF65-F5344CB8AC3E}">
        <p14:creationId xmlns:p14="http://schemas.microsoft.com/office/powerpoint/2010/main" val="127446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cs-CZ" altLang="cs-CZ" sz="3200" dirty="0">
                <a:effectLst>
                  <a:outerShdw blurRad="38100" dist="38100" dir="2700000" algn="tl">
                    <a:srgbClr val="000000">
                      <a:alpha val="43137"/>
                    </a:srgbClr>
                  </a:outerShdw>
                </a:effectLst>
              </a:rPr>
              <a:t>Požární evakuační plán</a:t>
            </a:r>
          </a:p>
        </p:txBody>
      </p:sp>
      <p:pic>
        <p:nvPicPr>
          <p:cNvPr id="23555" name="Zástupný symbol pro obsah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772816"/>
            <a:ext cx="6371705" cy="4779818"/>
          </a:xfrm>
          <a:prstGeom prst="rect">
            <a:avLst/>
          </a:prstGeom>
          <a:noFill/>
          <a:ln>
            <a:noFill/>
          </a:ln>
        </p:spPr>
      </p:pic>
      <p:sp>
        <p:nvSpPr>
          <p:cNvPr id="2" name="Zástupný symbol pro obsah 1"/>
          <p:cNvSpPr>
            <a:spLocks noGrp="1"/>
          </p:cNvSpPr>
          <p:nvPr>
            <p:ph sz="half" idx="2"/>
          </p:nvPr>
        </p:nvSpPr>
        <p:spPr>
          <a:xfrm>
            <a:off x="6948264" y="1844824"/>
            <a:ext cx="1964209" cy="4680520"/>
          </a:xfrm>
        </p:spPr>
        <p:txBody>
          <a:bodyPr/>
          <a:lstStyle/>
          <a:p>
            <a:pPr marL="0" indent="0" algn="ctr">
              <a:lnSpc>
                <a:spcPts val="3000"/>
              </a:lnSpc>
              <a:buNone/>
            </a:pPr>
            <a:r>
              <a:rPr lang="cs-CZ" sz="2000" dirty="0"/>
              <a:t>Označení směru úniku</a:t>
            </a:r>
          </a:p>
          <a:p>
            <a:pPr marL="0" indent="0" algn="ctr">
              <a:lnSpc>
                <a:spcPts val="3000"/>
              </a:lnSpc>
              <a:buNone/>
            </a:pPr>
            <a:endParaRPr lang="cs-CZ" sz="2000" dirty="0"/>
          </a:p>
          <a:p>
            <a:pPr marL="0" indent="0" algn="ctr">
              <a:lnSpc>
                <a:spcPts val="3000"/>
              </a:lnSpc>
              <a:buNone/>
            </a:pPr>
            <a:endParaRPr lang="cs-CZ" sz="2000" dirty="0"/>
          </a:p>
          <a:p>
            <a:pPr marL="0" indent="0" algn="ctr">
              <a:lnSpc>
                <a:spcPts val="3000"/>
              </a:lnSpc>
              <a:buNone/>
            </a:pPr>
            <a:endParaRPr lang="cs-CZ" sz="2000" dirty="0"/>
          </a:p>
          <a:p>
            <a:pPr marL="0" indent="0" algn="ctr">
              <a:lnSpc>
                <a:spcPts val="3000"/>
              </a:lnSpc>
              <a:buNone/>
            </a:pPr>
            <a:endParaRPr lang="cs-CZ" sz="2000" dirty="0"/>
          </a:p>
          <a:p>
            <a:pPr marL="0" indent="0" algn="ctr">
              <a:lnSpc>
                <a:spcPts val="3000"/>
              </a:lnSpc>
              <a:buNone/>
            </a:pPr>
            <a:r>
              <a:rPr lang="cs-CZ" sz="2000" dirty="0"/>
              <a:t>Požární dveře je nutné udržovat zavřené</a:t>
            </a:r>
          </a:p>
        </p:txBody>
      </p:sp>
      <p:cxnSp>
        <p:nvCxnSpPr>
          <p:cNvPr id="4" name="Přímá spojnice se šipkou 3"/>
          <p:cNvCxnSpPr/>
          <p:nvPr/>
        </p:nvCxnSpPr>
        <p:spPr bwMode="auto">
          <a:xfrm flipH="1">
            <a:off x="4499992" y="2348880"/>
            <a:ext cx="2664296" cy="504056"/>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H="1">
            <a:off x="4531788" y="5013176"/>
            <a:ext cx="2560492" cy="64807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Zástupný symbol pro číslo snímku 7"/>
          <p:cNvSpPr>
            <a:spLocks noGrp="1"/>
          </p:cNvSpPr>
          <p:nvPr>
            <p:ph type="sldNum" sz="quarter" idx="11"/>
          </p:nvPr>
        </p:nvSpPr>
        <p:spPr/>
        <p:txBody>
          <a:bodyPr/>
          <a:lstStyle/>
          <a:p>
            <a:pPr>
              <a:defRPr/>
            </a:pPr>
            <a:fld id="{3D094BE2-37D6-4CDF-9512-C546CFF05CDD}" type="slidenum">
              <a:rPr lang="cs-CZ" smtClean="0"/>
              <a:pPr>
                <a:defRPr/>
              </a:pPr>
              <a:t>14</a:t>
            </a:fld>
            <a:endParaRPr lang="cs-CZ" dirty="0"/>
          </a:p>
        </p:txBody>
      </p:sp>
    </p:spTree>
    <p:extLst>
      <p:ext uri="{BB962C8B-B14F-4D97-AF65-F5344CB8AC3E}">
        <p14:creationId xmlns:p14="http://schemas.microsoft.com/office/powerpoint/2010/main" val="160520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11760" y="260648"/>
            <a:ext cx="6480720" cy="1007765"/>
          </a:xfrm>
        </p:spPr>
        <p:txBody>
          <a:bodyPr/>
          <a:lstStyle/>
          <a:p>
            <a:pPr defTabSz="914400" eaLnBrk="1" hangingPunct="1">
              <a:lnSpc>
                <a:spcPct val="100000"/>
              </a:lnSpc>
            </a:pPr>
            <a:r>
              <a:rPr lang="cs-CZ" altLang="cs-CZ" dirty="0">
                <a:cs typeface="Times New Roman" pitchFamily="18" charset="0"/>
              </a:rPr>
              <a:t>Požadavky požární ochrany na osoby a zařízení</a:t>
            </a:r>
            <a:endParaRPr lang="cs-CZ" altLang="cs-CZ" dirty="0"/>
          </a:p>
        </p:txBody>
      </p:sp>
      <p:sp>
        <p:nvSpPr>
          <p:cNvPr id="28675" name="Rectangle 3"/>
          <p:cNvSpPr>
            <a:spLocks noGrp="1" noChangeArrowheads="1"/>
          </p:cNvSpPr>
          <p:nvPr>
            <p:ph idx="1"/>
          </p:nvPr>
        </p:nvSpPr>
        <p:spPr>
          <a:xfrm>
            <a:off x="467544" y="1556792"/>
            <a:ext cx="8424936" cy="4897437"/>
          </a:xfrm>
        </p:spPr>
        <p:txBody>
          <a:bodyPr/>
          <a:lstStyle/>
          <a:p>
            <a:pPr marL="435600" indent="-435600" defTabSz="914400" eaLnBrk="1" hangingPunct="1"/>
            <a:r>
              <a:rPr lang="cs-CZ" altLang="cs-CZ" sz="2300" dirty="0"/>
              <a:t>Pozor – bezpečnost na skladech a ČS můžete ovlivnit i z centrály! Proto je nutné společně vytvářet podmínky pro jejich bezpečný a provozuschopný stav.</a:t>
            </a:r>
          </a:p>
          <a:p>
            <a:pPr marL="435600" indent="-435600" defTabSz="914400" eaLnBrk="1" hangingPunct="1"/>
            <a:r>
              <a:rPr lang="cs-CZ" altLang="cs-CZ" sz="2300" dirty="0"/>
              <a:t>Pokud není stanoveno zvláštními právními </a:t>
            </a:r>
            <a:br>
              <a:rPr lang="cs-CZ" altLang="cs-CZ" sz="2300" dirty="0"/>
            </a:br>
            <a:r>
              <a:rPr lang="cs-CZ" altLang="cs-CZ" sz="2300" dirty="0"/>
              <a:t>předpisy, musí být všichni zaměstnanci </a:t>
            </a:r>
            <a:br>
              <a:rPr lang="cs-CZ" altLang="cs-CZ" sz="2300" dirty="0"/>
            </a:br>
            <a:r>
              <a:rPr lang="cs-CZ" altLang="cs-CZ" sz="2300" dirty="0"/>
              <a:t>pověření obsluhou, kontrolou, údržbou </a:t>
            </a:r>
            <a:br>
              <a:rPr lang="cs-CZ" altLang="cs-CZ" sz="2300" dirty="0"/>
            </a:br>
            <a:r>
              <a:rPr lang="cs-CZ" altLang="cs-CZ" sz="2300" dirty="0"/>
              <a:t>a opravami technických a technologických </a:t>
            </a:r>
            <a:br>
              <a:rPr lang="cs-CZ" altLang="cs-CZ" sz="2300" dirty="0"/>
            </a:br>
            <a:r>
              <a:rPr lang="cs-CZ" altLang="cs-CZ" sz="2300" dirty="0"/>
              <a:t>zařízení odborně způsobilí k provádění těchto činností.</a:t>
            </a:r>
          </a:p>
          <a:p>
            <a:pPr marL="435600" indent="-435600" defTabSz="914400" eaLnBrk="1" hangingPunct="1"/>
            <a:r>
              <a:rPr lang="cs-CZ" altLang="cs-CZ" sz="2300" dirty="0"/>
              <a:t>Samozřejmostí je seznámení s návody – na centrále jsou to především elektrické přístroje.</a:t>
            </a:r>
          </a:p>
          <a:p>
            <a:pPr marL="435600" indent="-435600" defTabSz="914400" eaLnBrk="1" hangingPunct="1"/>
            <a:r>
              <a:rPr lang="cs-CZ" altLang="cs-CZ" sz="2300" dirty="0"/>
              <a:t>Chemické látky a jejich nežádoucí vlastnosti – sklady a ČS.</a:t>
            </a:r>
          </a:p>
        </p:txBody>
      </p:sp>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15</a:t>
            </a:fld>
            <a:endParaRPr lang="cs-CZ" dirty="0"/>
          </a:p>
        </p:txBody>
      </p:sp>
      <p:pic>
        <p:nvPicPr>
          <p:cNvPr id="6" name="Obrázek 5">
            <a:extLst>
              <a:ext uri="{FF2B5EF4-FFF2-40B4-BE49-F238E27FC236}">
                <a16:creationId xmlns:a16="http://schemas.microsoft.com/office/drawing/2014/main" id="{F1088DC7-5885-45DA-966C-B9D671A7DB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67970" y="2708920"/>
            <a:ext cx="2593941" cy="1656962"/>
          </a:xfrm>
          <a:prstGeom prst="rect">
            <a:avLst/>
          </a:prstGeom>
        </p:spPr>
      </p:pic>
    </p:spTree>
    <p:extLst>
      <p:ext uri="{BB962C8B-B14F-4D97-AF65-F5344CB8AC3E}">
        <p14:creationId xmlns:p14="http://schemas.microsoft.com/office/powerpoint/2010/main" val="121593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39752" y="260648"/>
            <a:ext cx="6486748" cy="999827"/>
          </a:xfrm>
        </p:spPr>
        <p:txBody>
          <a:bodyPr/>
          <a:lstStyle/>
          <a:p>
            <a:pPr defTabSz="914400" eaLnBrk="1" hangingPunct="1">
              <a:lnSpc>
                <a:spcPct val="100000"/>
              </a:lnSpc>
            </a:pPr>
            <a:r>
              <a:rPr lang="cs-CZ" altLang="cs-CZ" dirty="0">
                <a:cs typeface="Times New Roman" pitchFamily="18" charset="0"/>
              </a:rPr>
              <a:t>Rozmístění hasebních prostředků na pracovištích a zacházení s nimi</a:t>
            </a:r>
          </a:p>
        </p:txBody>
      </p:sp>
      <p:sp>
        <p:nvSpPr>
          <p:cNvPr id="31747" name="Rectangle 3"/>
          <p:cNvSpPr>
            <a:spLocks noGrp="1" noChangeArrowheads="1"/>
          </p:cNvSpPr>
          <p:nvPr>
            <p:ph idx="1"/>
          </p:nvPr>
        </p:nvSpPr>
        <p:spPr>
          <a:xfrm>
            <a:off x="565150" y="1520031"/>
            <a:ext cx="8197850" cy="5040313"/>
          </a:xfrm>
        </p:spPr>
        <p:txBody>
          <a:bodyPr/>
          <a:lstStyle/>
          <a:p>
            <a:pPr marL="342900" indent="-342900" defTabSz="914400" eaLnBrk="1" hangingPunct="1">
              <a:lnSpc>
                <a:spcPct val="100000"/>
              </a:lnSpc>
            </a:pPr>
            <a:r>
              <a:rPr lang="cs-CZ" altLang="cs-CZ" dirty="0"/>
              <a:t>Hasící přístroje jsou rozmístěny tak, aby jejich určení z hlediska možného použití (A, B, C) odpovídalo druhu hořlavé látky, se kterou je možno se při hasebním zásahu na pracovišti setkat.</a:t>
            </a:r>
          </a:p>
          <a:p>
            <a:pPr marL="342900" indent="-342900" defTabSz="914400" eaLnBrk="1" hangingPunct="1">
              <a:lnSpc>
                <a:spcPct val="90000"/>
              </a:lnSpc>
              <a:buFontTx/>
              <a:buNone/>
            </a:pPr>
            <a:endParaRPr lang="cs-CZ" altLang="cs-CZ" dirty="0"/>
          </a:p>
          <a:p>
            <a:pPr marL="342900" indent="-342900" defTabSz="914400" eaLnBrk="1" hangingPunct="1">
              <a:lnSpc>
                <a:spcPct val="90000"/>
              </a:lnSpc>
              <a:buFontTx/>
              <a:buNone/>
            </a:pPr>
            <a:r>
              <a:rPr lang="cs-CZ" altLang="cs-CZ" dirty="0"/>
              <a:t>Třídy požárů: </a:t>
            </a:r>
          </a:p>
          <a:p>
            <a:pPr marL="342900" indent="-342900" defTabSz="914400" eaLnBrk="1" hangingPunct="1">
              <a:lnSpc>
                <a:spcPct val="90000"/>
              </a:lnSpc>
            </a:pPr>
            <a:r>
              <a:rPr lang="cs-CZ" altLang="cs-CZ" dirty="0"/>
              <a:t>A pevné látky </a:t>
            </a:r>
          </a:p>
          <a:p>
            <a:pPr marL="342900" indent="-342900" defTabSz="914400" eaLnBrk="1" hangingPunct="1">
              <a:lnSpc>
                <a:spcPct val="90000"/>
              </a:lnSpc>
            </a:pPr>
            <a:r>
              <a:rPr lang="cs-CZ" altLang="cs-CZ" dirty="0"/>
              <a:t>B kapalné látky</a:t>
            </a:r>
          </a:p>
          <a:p>
            <a:pPr marL="342900" indent="-342900" defTabSz="914400" eaLnBrk="1" hangingPunct="1">
              <a:lnSpc>
                <a:spcPct val="90000"/>
              </a:lnSpc>
            </a:pPr>
            <a:r>
              <a:rPr lang="cs-CZ" altLang="cs-CZ" dirty="0"/>
              <a:t>C plyny</a:t>
            </a:r>
          </a:p>
          <a:p>
            <a:pPr marL="342900" indent="-342900" defTabSz="914400" eaLnBrk="1" hangingPunct="1">
              <a:lnSpc>
                <a:spcPct val="90000"/>
              </a:lnSpc>
            </a:pPr>
            <a:r>
              <a:rPr lang="cs-CZ" altLang="cs-CZ" dirty="0"/>
              <a:t>D požáry hořlavých kovů</a:t>
            </a:r>
          </a:p>
          <a:p>
            <a:pPr marL="342900" indent="-342900" defTabSz="914400" eaLnBrk="1" hangingPunct="1">
              <a:lnSpc>
                <a:spcPct val="90000"/>
              </a:lnSpc>
            </a:pPr>
            <a:r>
              <a:rPr lang="cs-CZ" altLang="cs-CZ" dirty="0"/>
              <a:t>F požáry tuků</a:t>
            </a:r>
          </a:p>
          <a:p>
            <a:pPr marL="342900" indent="-342900" defTabSz="914400" eaLnBrk="1" hangingPunct="1">
              <a:lnSpc>
                <a:spcPct val="90000"/>
              </a:lnSpc>
              <a:buFontTx/>
              <a:buNone/>
            </a:pPr>
            <a:endParaRPr lang="cs-CZ" altLang="cs-CZ" dirty="0"/>
          </a:p>
          <a:p>
            <a:pPr marL="342900" indent="-342900" defTabSz="914400" eaLnBrk="1" hangingPunct="1">
              <a:lnSpc>
                <a:spcPct val="90000"/>
              </a:lnSpc>
              <a:buFontTx/>
              <a:buNone/>
            </a:pPr>
            <a:r>
              <a:rPr lang="cs-CZ" altLang="cs-CZ" dirty="0"/>
              <a:t>Zvláštní zřetel nutno dbát na zařízení pod proudem (dříve E)</a:t>
            </a:r>
          </a:p>
        </p:txBody>
      </p:sp>
      <p:pic>
        <p:nvPicPr>
          <p:cNvPr id="33796" name="Picture 4" descr="trida-pozar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781300"/>
            <a:ext cx="12763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trida-pozar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716338"/>
            <a:ext cx="12938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trida-pozar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781300"/>
            <a:ext cx="13017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trida-pozaru-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4724400"/>
            <a:ext cx="12509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trida-pozaru-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2050" y="4702175"/>
            <a:ext cx="12509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16</a:t>
            </a:fld>
            <a:endParaRPr lang="cs-CZ" dirty="0"/>
          </a:p>
        </p:txBody>
      </p:sp>
    </p:spTree>
    <p:extLst>
      <p:ext uri="{BB962C8B-B14F-4D97-AF65-F5344CB8AC3E}">
        <p14:creationId xmlns:p14="http://schemas.microsoft.com/office/powerpoint/2010/main" val="284419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336704" cy="1088776"/>
          </a:xfrm>
        </p:spPr>
        <p:txBody>
          <a:bodyPr/>
          <a:lstStyle/>
          <a:p>
            <a:pPr>
              <a:lnSpc>
                <a:spcPct val="100000"/>
              </a:lnSpc>
            </a:pPr>
            <a:r>
              <a:rPr lang="cs-CZ" altLang="cs-CZ" dirty="0">
                <a:cs typeface="Times New Roman" pitchFamily="18" charset="0"/>
              </a:rPr>
              <a:t>Rozmístění hasebních prostředků na pracovištích a zacházení s nimi</a:t>
            </a:r>
            <a:endParaRPr lang="cs-CZ" dirty="0"/>
          </a:p>
        </p:txBody>
      </p:sp>
      <p:sp>
        <p:nvSpPr>
          <p:cNvPr id="3" name="Zástupný symbol pro obsah 2"/>
          <p:cNvSpPr>
            <a:spLocks noGrp="1"/>
          </p:cNvSpPr>
          <p:nvPr>
            <p:ph idx="1"/>
          </p:nvPr>
        </p:nvSpPr>
        <p:spPr>
          <a:xfrm>
            <a:off x="2195736" y="1556792"/>
            <a:ext cx="6768752" cy="5184576"/>
          </a:xfrm>
        </p:spPr>
        <p:txBody>
          <a:bodyPr/>
          <a:lstStyle/>
          <a:p>
            <a:pPr marL="0" indent="0">
              <a:lnSpc>
                <a:spcPts val="3000"/>
              </a:lnSpc>
              <a:buNone/>
            </a:pPr>
            <a:r>
              <a:rPr lang="cs-CZ" b="1" u="sng" dirty="0"/>
              <a:t>Použití hasicího přístroje (pravidla hašení):</a:t>
            </a:r>
          </a:p>
          <a:p>
            <a:pPr eaLnBrk="1" hangingPunct="1">
              <a:lnSpc>
                <a:spcPts val="3000"/>
              </a:lnSpc>
              <a:buFont typeface="Times New Roman" pitchFamily="18" charset="0"/>
              <a:buAutoNum type="arabicPeriod"/>
            </a:pPr>
            <a:r>
              <a:rPr lang="cs-CZ" sz="2200" dirty="0"/>
              <a:t>Požár haste po směru větru, stříkáme do prostoru hoření, hasíme přerušovaně.</a:t>
            </a:r>
          </a:p>
          <a:p>
            <a:pPr eaLnBrk="1" hangingPunct="1">
              <a:lnSpc>
                <a:spcPts val="3000"/>
              </a:lnSpc>
              <a:buFont typeface="Wingdings" pitchFamily="2" charset="2"/>
              <a:buAutoNum type="arabicPeriod"/>
            </a:pPr>
            <a:r>
              <a:rPr lang="pl-PL" sz="2200" dirty="0"/>
              <a:t>Hořící plochu haste od kraje; </a:t>
            </a:r>
            <a:r>
              <a:rPr lang="cs-CZ" sz="2200" dirty="0"/>
              <a:t>plošné požáry haste zepředu a zdola, hasivo soustředíme na hořící předmět; odkapávající nebo vytékající hořlaviny haste od místa vytékání; </a:t>
            </a:r>
            <a:r>
              <a:rPr lang="pl-PL" sz="2200" dirty="0"/>
              <a:t>hořící stěny haste zdola nahoru.</a:t>
            </a:r>
            <a:endParaRPr lang="cs-CZ" sz="2200" dirty="0"/>
          </a:p>
          <a:p>
            <a:pPr eaLnBrk="1" hangingPunct="1">
              <a:lnSpc>
                <a:spcPts val="3000"/>
              </a:lnSpc>
              <a:buFontTx/>
              <a:buAutoNum type="arabicPeriod"/>
            </a:pPr>
            <a:r>
              <a:rPr lang="cs-CZ" sz="2200" dirty="0"/>
              <a:t>Při použití více přístrojů tyto nasazujte najednou, ne postupně.</a:t>
            </a:r>
          </a:p>
          <a:p>
            <a:pPr eaLnBrk="1" hangingPunct="1">
              <a:lnSpc>
                <a:spcPts val="3000"/>
              </a:lnSpc>
              <a:buFontTx/>
              <a:buAutoNum type="arabicPeriod"/>
            </a:pPr>
            <a:r>
              <a:rPr lang="cs-CZ" sz="2200" dirty="0"/>
              <a:t>Dejte pozor na opětovný vznik požáru.</a:t>
            </a:r>
          </a:p>
          <a:p>
            <a:pPr eaLnBrk="1" hangingPunct="1">
              <a:lnSpc>
                <a:spcPts val="3000"/>
              </a:lnSpc>
              <a:buFontTx/>
              <a:buAutoNum type="arabicPeriod"/>
            </a:pPr>
            <a:r>
              <a:rPr lang="cs-CZ" sz="2200" dirty="0"/>
              <a:t>Po použití hasicího přístroje zajistěte opětovné naplnění, nevracejte ho zpět na místo. </a:t>
            </a:r>
          </a:p>
        </p:txBody>
      </p:sp>
      <p:pic>
        <p:nvPicPr>
          <p:cNvPr id="4" name="Picture 7" descr="Obráze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2237581"/>
            <a:ext cx="12842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Obráze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7" y="2956718"/>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Obrázek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3647281"/>
            <a:ext cx="1289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Obráze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2" y="4341018"/>
            <a:ext cx="12779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Obrázek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045868"/>
            <a:ext cx="12779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Obrázek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7" y="5765006"/>
            <a:ext cx="1270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číslo snímku 12"/>
          <p:cNvSpPr>
            <a:spLocks noGrp="1"/>
          </p:cNvSpPr>
          <p:nvPr>
            <p:ph type="sldNum" sz="quarter" idx="11"/>
          </p:nvPr>
        </p:nvSpPr>
        <p:spPr/>
        <p:txBody>
          <a:bodyPr/>
          <a:lstStyle/>
          <a:p>
            <a:pPr>
              <a:defRPr/>
            </a:pPr>
            <a:fld id="{4ECA28DF-BCCD-44D6-843F-8506027796F1}" type="slidenum">
              <a:rPr lang="cs-CZ" smtClean="0"/>
              <a:pPr>
                <a:defRPr/>
              </a:pPr>
              <a:t>17</a:t>
            </a:fld>
            <a:endParaRPr lang="cs-CZ" dirty="0"/>
          </a:p>
        </p:txBody>
      </p:sp>
    </p:spTree>
    <p:extLst>
      <p:ext uri="{BB962C8B-B14F-4D97-AF65-F5344CB8AC3E}">
        <p14:creationId xmlns:p14="http://schemas.microsoft.com/office/powerpoint/2010/main" val="142708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642469" y="404664"/>
            <a:ext cx="6192688" cy="792087"/>
          </a:xfrm>
        </p:spPr>
        <p:txBody>
          <a:bodyPr/>
          <a:lstStyle/>
          <a:p>
            <a:pPr defTabSz="914400" eaLnBrk="1" hangingPunct="1">
              <a:lnSpc>
                <a:spcPct val="100000"/>
              </a:lnSpc>
            </a:pPr>
            <a:r>
              <a:rPr lang="cs-CZ" altLang="cs-CZ" b="0" dirty="0">
                <a:effectLst>
                  <a:outerShdw blurRad="38100" dist="38100" dir="2700000" algn="tl">
                    <a:srgbClr val="000000">
                      <a:alpha val="43137"/>
                    </a:srgbClr>
                  </a:outerShdw>
                </a:effectLst>
              </a:rPr>
              <a:t>Druhy hasicích přístrojů</a:t>
            </a:r>
          </a:p>
        </p:txBody>
      </p:sp>
      <p:sp>
        <p:nvSpPr>
          <p:cNvPr id="34819" name="Rectangle 3"/>
          <p:cNvSpPr>
            <a:spLocks noGrp="1" noChangeArrowheads="1"/>
          </p:cNvSpPr>
          <p:nvPr>
            <p:ph idx="1"/>
          </p:nvPr>
        </p:nvSpPr>
        <p:spPr>
          <a:xfrm>
            <a:off x="611560" y="1556792"/>
            <a:ext cx="8114980" cy="4700587"/>
          </a:xfrm>
        </p:spPr>
        <p:txBody>
          <a:bodyPr/>
          <a:lstStyle/>
          <a:p>
            <a:pPr marL="342900" indent="-342900" defTabSz="914400" eaLnBrk="1" hangingPunct="1"/>
            <a:r>
              <a:rPr lang="cs-CZ" altLang="cs-CZ" dirty="0"/>
              <a:t>SNĚHOVÉ (CO</a:t>
            </a:r>
            <a:r>
              <a:rPr lang="cs-CZ" altLang="cs-CZ" baseline="-25000" dirty="0"/>
              <a:t>2</a:t>
            </a:r>
            <a:r>
              <a:rPr lang="cs-CZ" altLang="cs-CZ" dirty="0"/>
              <a:t>) – lze hasit el. zařízení pod proudem</a:t>
            </a:r>
          </a:p>
          <a:p>
            <a:pPr marL="342900" indent="-342900" defTabSz="914400" eaLnBrk="1" hangingPunct="1"/>
            <a:r>
              <a:rPr lang="cs-CZ" altLang="cs-CZ" dirty="0"/>
              <a:t>PRÁŠKOVÉ – lze hasit el. zařízení pod proudem</a:t>
            </a:r>
          </a:p>
          <a:p>
            <a:pPr marL="342900" indent="-342900" defTabSz="914400" eaLnBrk="1" hangingPunct="1"/>
            <a:r>
              <a:rPr lang="cs-CZ" altLang="cs-CZ" dirty="0"/>
              <a:t>pěnové</a:t>
            </a:r>
          </a:p>
          <a:p>
            <a:pPr marL="342900" indent="-342900" defTabSz="914400" eaLnBrk="1" hangingPunct="1"/>
            <a:r>
              <a:rPr lang="cs-CZ" altLang="cs-CZ" dirty="0"/>
              <a:t>vodní</a:t>
            </a:r>
          </a:p>
          <a:p>
            <a:pPr marL="342900" indent="-342900" defTabSz="914400" eaLnBrk="1" hangingPunct="1"/>
            <a:r>
              <a:rPr lang="cs-CZ" altLang="cs-CZ" dirty="0" err="1"/>
              <a:t>halonové</a:t>
            </a:r>
            <a:endParaRPr lang="cs-CZ" altLang="cs-CZ" dirty="0"/>
          </a:p>
        </p:txBody>
      </p:sp>
      <p:pic>
        <p:nvPicPr>
          <p:cNvPr id="37893" name="Picture 5" descr="co d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782" y="2817892"/>
            <a:ext cx="1238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práš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760742"/>
            <a:ext cx="933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hasici-pristroj-halotronovy-ca4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665742"/>
            <a:ext cx="88741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18</a:t>
            </a:fld>
            <a:endParaRPr lang="cs-CZ" dirty="0"/>
          </a:p>
        </p:txBody>
      </p:sp>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4305742"/>
            <a:ext cx="720000" cy="720000"/>
          </a:xfrm>
          <a:prstGeom prst="rect">
            <a:avLst/>
          </a:prstGeom>
        </p:spPr>
      </p:pic>
    </p:spTree>
    <p:extLst>
      <p:ext uri="{BB962C8B-B14F-4D97-AF65-F5344CB8AC3E}">
        <p14:creationId xmlns:p14="http://schemas.microsoft.com/office/powerpoint/2010/main" val="3436652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37893"/>
                                        </p:tgtEl>
                                        <p:attrNameLst>
                                          <p:attrName>r</p:attrName>
                                        </p:attrNameLst>
                                      </p:cBhvr>
                                    </p:animRot>
                                  </p:childTnLst>
                                </p:cTn>
                              </p:par>
                            </p:childTnLst>
                          </p:cTn>
                        </p:par>
                        <p:par>
                          <p:cTn id="7" fill="hold" nodeType="afterGroup">
                            <p:stCondLst>
                              <p:cond delay="5000"/>
                            </p:stCondLst>
                            <p:childTnLst>
                              <p:par>
                                <p:cTn id="8" presetID="8" presetClass="emph" presetSubtype="0" fill="hold" nodeType="afterEffect">
                                  <p:stCondLst>
                                    <p:cond delay="0"/>
                                  </p:stCondLst>
                                  <p:childTnLst>
                                    <p:animRot by="21600000">
                                      <p:cBhvr>
                                        <p:cTn id="9" dur="5000" fill="hold"/>
                                        <p:tgtEl>
                                          <p:spTgt spid="37895"/>
                                        </p:tgtEl>
                                        <p:attrNameLst>
                                          <p:attrName>r</p:attrName>
                                        </p:attrNameLst>
                                      </p:cBhvr>
                                    </p:animRot>
                                  </p:childTnLst>
                                </p:cTn>
                              </p:par>
                            </p:childTnLst>
                          </p:cTn>
                        </p:par>
                        <p:par>
                          <p:cTn id="10" fill="hold" nodeType="afterGroup">
                            <p:stCondLst>
                              <p:cond delay="10000"/>
                            </p:stCondLst>
                            <p:childTnLst>
                              <p:par>
                                <p:cTn id="11" presetID="8" presetClass="emph" presetSubtype="0" fill="hold" nodeType="afterEffect">
                                  <p:stCondLst>
                                    <p:cond delay="0"/>
                                  </p:stCondLst>
                                  <p:childTnLst>
                                    <p:animRot by="21600000">
                                      <p:cBhvr>
                                        <p:cTn id="12" dur="5000" fill="hold"/>
                                        <p:tgtEl>
                                          <p:spTgt spid="378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27784" y="260648"/>
            <a:ext cx="6264696" cy="936104"/>
          </a:xfrm>
        </p:spPr>
        <p:txBody>
          <a:bodyPr/>
          <a:lstStyle/>
          <a:p>
            <a:pPr eaLnBrk="1" hangingPunct="1"/>
            <a:r>
              <a:rPr lang="cs-CZ" altLang="cs-CZ" b="0" dirty="0">
                <a:effectLst>
                  <a:outerShdw blurRad="38100" dist="38100" dir="2700000" algn="tl">
                    <a:srgbClr val="000000">
                      <a:alpha val="43137"/>
                    </a:srgbClr>
                  </a:outerShdw>
                </a:effectLst>
              </a:rPr>
              <a:t>Další hasební prostředky</a:t>
            </a:r>
          </a:p>
        </p:txBody>
      </p:sp>
      <p:sp>
        <p:nvSpPr>
          <p:cNvPr id="35843" name="Rectangle 3"/>
          <p:cNvSpPr>
            <a:spLocks noGrp="1" noChangeArrowheads="1"/>
          </p:cNvSpPr>
          <p:nvPr>
            <p:ph idx="1"/>
          </p:nvPr>
        </p:nvSpPr>
        <p:spPr>
          <a:xfrm>
            <a:off x="611560" y="1557338"/>
            <a:ext cx="8075240" cy="4843462"/>
          </a:xfrm>
        </p:spPr>
        <p:txBody>
          <a:bodyPr/>
          <a:lstStyle/>
          <a:p>
            <a:pPr marL="435600" indent="-435600" eaLnBrk="1" hangingPunct="1">
              <a:buFontTx/>
              <a:buAutoNum type="arabicPeriod"/>
            </a:pPr>
            <a:r>
              <a:rPr lang="cs-CZ" altLang="cs-CZ" dirty="0"/>
              <a:t>Hydranty nástěnné – bytové domy, shromažďovací objekty</a:t>
            </a:r>
          </a:p>
          <a:p>
            <a:pPr marL="435600" indent="-435600" eaLnBrk="1" hangingPunct="1">
              <a:buFontTx/>
              <a:buAutoNum type="arabicPeriod"/>
            </a:pPr>
            <a:r>
              <a:rPr lang="cs-CZ" altLang="cs-CZ" dirty="0"/>
              <a:t>Primitivní hasební prostředky – zahradní hadice, písek, hlína, mokrý hadr … účinné zejména v počátku</a:t>
            </a:r>
          </a:p>
          <a:p>
            <a:pPr marL="435600" indent="-435600" eaLnBrk="1" hangingPunct="1">
              <a:buFontTx/>
              <a:buAutoNum type="arabicPeriod"/>
            </a:pPr>
            <a:r>
              <a:rPr lang="cs-CZ" altLang="cs-CZ" dirty="0"/>
              <a:t>Vysoce sofistikované hasební systémy – stabilní hasicí a chladicí zařízení, elektrická požární signalizace – máme na skladech </a:t>
            </a:r>
          </a:p>
        </p:txBody>
      </p:sp>
      <p:pic>
        <p:nvPicPr>
          <p:cNvPr id="35844" name="Picture 5" descr="C:\Users\stejskalz\Pictures\hydr.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4293096"/>
            <a:ext cx="1650076" cy="155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tectoma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7864" y="4464119"/>
            <a:ext cx="1478549" cy="120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číslo snímku 5"/>
          <p:cNvSpPr>
            <a:spLocks noGrp="1"/>
          </p:cNvSpPr>
          <p:nvPr>
            <p:ph type="sldNum" sz="quarter" idx="11"/>
          </p:nvPr>
        </p:nvSpPr>
        <p:spPr/>
        <p:txBody>
          <a:bodyPr/>
          <a:lstStyle/>
          <a:p>
            <a:pPr>
              <a:defRPr/>
            </a:pPr>
            <a:fld id="{4ECA28DF-BCCD-44D6-843F-8506027796F1}" type="slidenum">
              <a:rPr lang="cs-CZ" smtClean="0"/>
              <a:pPr>
                <a:defRPr/>
              </a:pPr>
              <a:t>19</a:t>
            </a:fld>
            <a:endParaRPr lang="cs-CZ" dirty="0"/>
          </a:p>
        </p:txBody>
      </p:sp>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08104" y="3936541"/>
            <a:ext cx="3017912" cy="2041565"/>
          </a:xfrm>
          <a:prstGeom prst="rect">
            <a:avLst/>
          </a:prstGeom>
        </p:spPr>
      </p:pic>
    </p:spTree>
    <p:extLst>
      <p:ext uri="{BB962C8B-B14F-4D97-AF65-F5344CB8AC3E}">
        <p14:creationId xmlns:p14="http://schemas.microsoft.com/office/powerpoint/2010/main" val="41776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67744" y="332656"/>
            <a:ext cx="6444096" cy="742950"/>
          </a:xfrm>
        </p:spPr>
        <p:txBody>
          <a:bodyPr/>
          <a:lstStyle/>
          <a:p>
            <a:pPr eaLnBrk="1" hangingPunct="1"/>
            <a:r>
              <a:rPr lang="cs-CZ" altLang="cs-CZ" dirty="0"/>
              <a:t>Účel školení</a:t>
            </a:r>
          </a:p>
        </p:txBody>
      </p:sp>
      <p:sp>
        <p:nvSpPr>
          <p:cNvPr id="4099" name="Rectangle 3"/>
          <p:cNvSpPr>
            <a:spLocks noGrp="1" noChangeArrowheads="1"/>
          </p:cNvSpPr>
          <p:nvPr>
            <p:ph idx="1"/>
          </p:nvPr>
        </p:nvSpPr>
        <p:spPr>
          <a:xfrm>
            <a:off x="683568" y="1484784"/>
            <a:ext cx="8136904" cy="4968552"/>
          </a:xfrm>
        </p:spPr>
        <p:txBody>
          <a:bodyPr/>
          <a:lstStyle/>
          <a:p>
            <a:pPr eaLnBrk="1" hangingPunct="1">
              <a:lnSpc>
                <a:spcPts val="3000"/>
              </a:lnSpc>
            </a:pPr>
            <a:r>
              <a:rPr lang="cs-CZ" altLang="cs-CZ" dirty="0"/>
              <a:t>seznámení se základními požadavky na dodržování vyjmenovaných oblastí na centrále společnosti ČEPRO, a.s.</a:t>
            </a:r>
          </a:p>
          <a:p>
            <a:pPr eaLnBrk="1" hangingPunct="1">
              <a:lnSpc>
                <a:spcPts val="3000"/>
              </a:lnSpc>
            </a:pPr>
            <a:r>
              <a:rPr lang="cs-CZ" altLang="cs-CZ" dirty="0"/>
              <a:t>nízké požární riziko, menší množství rizik, obecné informace o prevenci závažných havárií a omezený výčet požadavků na dodržování ochrany životního prostředí na centrále – omezený rozsah informací</a:t>
            </a:r>
          </a:p>
          <a:p>
            <a:pPr eaLnBrk="1" hangingPunct="1">
              <a:lnSpc>
                <a:spcPts val="3000"/>
              </a:lnSpc>
            </a:pPr>
            <a:r>
              <a:rPr lang="cs-CZ" altLang="cs-CZ" dirty="0"/>
              <a:t>uvědomění si souvislostí – možnost ovlivňovat bezpečnost na skladech</a:t>
            </a:r>
          </a:p>
          <a:p>
            <a:pPr eaLnBrk="1" hangingPunct="1">
              <a:lnSpc>
                <a:spcPts val="3000"/>
              </a:lnSpc>
            </a:pPr>
            <a:r>
              <a:rPr lang="cs-CZ" altLang="cs-CZ" dirty="0"/>
              <a:t>naplnění požadavků legislativy</a:t>
            </a:r>
          </a:p>
          <a:p>
            <a:pPr eaLnBrk="1" hangingPunct="1">
              <a:lnSpc>
                <a:spcPts val="3000"/>
              </a:lnSpc>
            </a:pPr>
            <a:r>
              <a:rPr lang="cs-CZ" altLang="cs-CZ" dirty="0"/>
              <a:t>odnést si něco i domů (informace samozřejmě </a:t>
            </a:r>
            <a:r>
              <a:rPr lang="cs-CZ" altLang="cs-CZ" dirty="0">
                <a:sym typeface="Wingdings"/>
              </a:rPr>
              <a:t></a:t>
            </a:r>
            <a:r>
              <a:rPr lang="cs-CZ" altLang="cs-CZ" dirty="0"/>
              <a:t>)</a:t>
            </a:r>
          </a:p>
        </p:txBody>
      </p:sp>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2</a:t>
            </a:fld>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3768" y="260648"/>
            <a:ext cx="6336704" cy="1008112"/>
          </a:xfrm>
        </p:spPr>
        <p:txBody>
          <a:bodyPr/>
          <a:lstStyle/>
          <a:p>
            <a:pPr>
              <a:lnSpc>
                <a:spcPct val="100000"/>
              </a:lnSpc>
            </a:pPr>
            <a:r>
              <a:rPr lang="cs-CZ" altLang="cs-CZ" dirty="0"/>
              <a:t>Zajištění BOZP v objektech </a:t>
            </a:r>
            <a:br>
              <a:rPr lang="cs-CZ" altLang="cs-CZ" dirty="0"/>
            </a:br>
            <a:r>
              <a:rPr lang="cs-CZ" altLang="cs-CZ" dirty="0"/>
              <a:t>ČEPRO, a.s.</a:t>
            </a:r>
            <a:endParaRPr lang="cs-CZ" dirty="0"/>
          </a:p>
        </p:txBody>
      </p:sp>
      <p:sp>
        <p:nvSpPr>
          <p:cNvPr id="3" name="Zástupný symbol pro obsah 2"/>
          <p:cNvSpPr>
            <a:spLocks noGrp="1"/>
          </p:cNvSpPr>
          <p:nvPr>
            <p:ph idx="1"/>
          </p:nvPr>
        </p:nvSpPr>
        <p:spPr>
          <a:xfrm>
            <a:off x="539552" y="1628800"/>
            <a:ext cx="8280920" cy="4772000"/>
          </a:xfrm>
        </p:spPr>
        <p:txBody>
          <a:bodyPr/>
          <a:lstStyle/>
          <a:p>
            <a:r>
              <a:rPr lang="cs-CZ" altLang="cs-CZ" b="1" dirty="0"/>
              <a:t>BOZP = bezpečnost a ochrana zdraví při práci</a:t>
            </a:r>
          </a:p>
          <a:p>
            <a:r>
              <a:rPr lang="cs-CZ" altLang="cs-CZ" i="1" dirty="0"/>
              <a:t>Intranet – Interní aplikace – Registr řízených dokumentů společnosti</a:t>
            </a:r>
          </a:p>
          <a:p>
            <a:r>
              <a:rPr lang="cs-CZ" dirty="0"/>
              <a:t>Účelem této směrnice je stanovení zásad k zajištění a organizačnímu uspořádání bezpečnosti a ochrany zdraví při práci v souladu s požadavky právních a ostatních předpisů k BOZP a seznámení zaměstnanců společnosti ČEPRO, a.s. se všeobecnými zásadami bezpečné a zdraví  neohrožující práce.</a:t>
            </a:r>
            <a:endParaRPr lang="cs-CZ" altLang="cs-CZ" i="1" dirty="0"/>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20</a:t>
            </a:fld>
            <a:endParaRPr lang="cs-CZ" dirty="0"/>
          </a:p>
        </p:txBody>
      </p:sp>
    </p:spTree>
    <p:extLst>
      <p:ext uri="{BB962C8B-B14F-4D97-AF65-F5344CB8AC3E}">
        <p14:creationId xmlns:p14="http://schemas.microsoft.com/office/powerpoint/2010/main" val="325441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1840" y="324000"/>
            <a:ext cx="5544616" cy="742950"/>
          </a:xfrm>
        </p:spPr>
        <p:txBody>
          <a:bodyPr/>
          <a:lstStyle/>
          <a:p>
            <a:pPr>
              <a:lnSpc>
                <a:spcPct val="100000"/>
              </a:lnSpc>
            </a:pPr>
            <a:r>
              <a:rPr lang="cs-CZ" altLang="cs-CZ" dirty="0"/>
              <a:t>Zajištění BOZP v objektech ČEPRO, a.s.</a:t>
            </a:r>
            <a:br>
              <a:rPr lang="cs-CZ" altLang="cs-CZ" dirty="0"/>
            </a:br>
            <a:endParaRPr lang="cs-CZ" dirty="0"/>
          </a:p>
        </p:txBody>
      </p:sp>
      <p:sp>
        <p:nvSpPr>
          <p:cNvPr id="3" name="Zástupný symbol pro obsah 2"/>
          <p:cNvSpPr>
            <a:spLocks noGrp="1"/>
          </p:cNvSpPr>
          <p:nvPr>
            <p:ph idx="1"/>
          </p:nvPr>
        </p:nvSpPr>
        <p:spPr>
          <a:xfrm>
            <a:off x="539552" y="1484784"/>
            <a:ext cx="8280920" cy="4916016"/>
          </a:xfrm>
        </p:spPr>
        <p:txBody>
          <a:bodyPr/>
          <a:lstStyle/>
          <a:p>
            <a:pPr marL="432000" indent="-457200">
              <a:buNone/>
            </a:pPr>
            <a:r>
              <a:rPr lang="cs-CZ" u="sng" dirty="0"/>
              <a:t>Ve směrnici jsou uvedeny:</a:t>
            </a:r>
          </a:p>
          <a:p>
            <a:pPr marL="432000" indent="-457200"/>
            <a:r>
              <a:rPr lang="cs-CZ" altLang="cs-CZ" sz="2200" dirty="0"/>
              <a:t>Odpovědnosti za BOZP, povinnosti vedoucích zaměstnanců, práva a povinnosti zaměstnanců (to vše v souladu se Zákoníkem práce)</a:t>
            </a:r>
          </a:p>
          <a:p>
            <a:pPr marL="432000" indent="-457200"/>
            <a:endParaRPr lang="cs-CZ" altLang="cs-CZ" sz="2200" b="1" dirty="0"/>
          </a:p>
          <a:p>
            <a:pPr marL="432000" indent="-457200"/>
            <a:endParaRPr lang="cs-CZ" altLang="cs-CZ" sz="2200" b="1" dirty="0"/>
          </a:p>
          <a:p>
            <a:pPr marL="432000" indent="-457200"/>
            <a:endParaRPr lang="cs-CZ" altLang="cs-CZ" sz="2200" b="1" dirty="0"/>
          </a:p>
          <a:p>
            <a:pPr marL="432000" indent="-457200"/>
            <a:endParaRPr lang="cs-CZ" altLang="cs-CZ" sz="2200" b="1" dirty="0"/>
          </a:p>
          <a:p>
            <a:pPr marL="432000" indent="-457200"/>
            <a:endParaRPr lang="cs-CZ" altLang="cs-CZ" sz="2200" b="1" dirty="0"/>
          </a:p>
          <a:p>
            <a:pPr marL="432000" indent="-457200"/>
            <a:r>
              <a:rPr lang="cs-CZ" altLang="cs-CZ" sz="2000" b="1" dirty="0"/>
              <a:t>Školení</a:t>
            </a:r>
            <a:r>
              <a:rPr lang="cs-CZ" altLang="cs-CZ" sz="2000" dirty="0"/>
              <a:t> – </a:t>
            </a:r>
            <a:r>
              <a:rPr lang="cs-CZ" altLang="cs-CZ" sz="2000" i="1" dirty="0"/>
              <a:t>vstupní školení</a:t>
            </a:r>
            <a:r>
              <a:rPr lang="cs-CZ" altLang="cs-CZ" sz="2000" dirty="0"/>
              <a:t>, </a:t>
            </a:r>
            <a:r>
              <a:rPr lang="cs-CZ" altLang="cs-CZ" sz="2000" i="1" dirty="0"/>
              <a:t>opakované školení </a:t>
            </a:r>
            <a:r>
              <a:rPr lang="cs-CZ" altLang="cs-CZ" sz="2000" dirty="0"/>
              <a:t>(u vedoucích zaměstnanců i ostatních zaměstnanců 1 x za 2 roky), </a:t>
            </a:r>
            <a:r>
              <a:rPr lang="cs-CZ" altLang="cs-CZ" sz="2000" i="1" dirty="0"/>
              <a:t>mimořádné školení </a:t>
            </a:r>
            <a:r>
              <a:rPr lang="cs-CZ" altLang="cs-CZ" sz="2000" dirty="0"/>
              <a:t>(povinnost z </a:t>
            </a:r>
            <a:r>
              <a:rPr lang="cs-CZ" sz="2000" dirty="0"/>
              <a:t>přijatých nápravných nebo preventivních opatření, např. při vyšetřování okolností a příčin vzniku úrazů, nehod a havárií)</a:t>
            </a:r>
            <a:endParaRPr lang="cs-CZ" altLang="cs-CZ" sz="2000" dirty="0"/>
          </a:p>
          <a:p>
            <a:pPr marL="432000" indent="-457200">
              <a:buFont typeface="Wingdings" panose="05000000000000000000" pitchFamily="2" charset="2"/>
              <a:buChar char="v"/>
            </a:pPr>
            <a:endParaRPr lang="cs-CZ" b="1" u="sng"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21</a:t>
            </a:fld>
            <a:endParaRPr lang="cs-CZ" dirty="0"/>
          </a:p>
        </p:txBody>
      </p:sp>
      <p:pic>
        <p:nvPicPr>
          <p:cNvPr id="8" name="Obrázek 7" descr="Obsah obrázku text&#10;&#10;Popis byl vytvořen automaticky">
            <a:extLst>
              <a:ext uri="{FF2B5EF4-FFF2-40B4-BE49-F238E27FC236}">
                <a16:creationId xmlns:a16="http://schemas.microsoft.com/office/drawing/2014/main" id="{498A21C9-2F60-46F7-8A07-34BE77DED1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19672" y="2862672"/>
            <a:ext cx="2348568" cy="2304256"/>
          </a:xfrm>
          <a:prstGeom prst="rect">
            <a:avLst/>
          </a:prstGeom>
        </p:spPr>
      </p:pic>
      <p:pic>
        <p:nvPicPr>
          <p:cNvPr id="9" name="Obrázek 8" descr="Obsah obrázku text&#10;&#10;Popis byl vytvořen automaticky">
            <a:extLst>
              <a:ext uri="{FF2B5EF4-FFF2-40B4-BE49-F238E27FC236}">
                <a16:creationId xmlns:a16="http://schemas.microsoft.com/office/drawing/2014/main" id="{23E2A8CD-F991-46D4-AE7F-F47F2845BA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55976" y="2862672"/>
            <a:ext cx="3849343" cy="2304000"/>
          </a:xfrm>
          <a:prstGeom prst="rect">
            <a:avLst/>
          </a:prstGeom>
        </p:spPr>
      </p:pic>
    </p:spTree>
    <p:extLst>
      <p:ext uri="{BB962C8B-B14F-4D97-AF65-F5344CB8AC3E}">
        <p14:creationId xmlns:p14="http://schemas.microsoft.com/office/powerpoint/2010/main" val="3904741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7824" y="324000"/>
            <a:ext cx="5688632" cy="742950"/>
          </a:xfrm>
        </p:spPr>
        <p:txBody>
          <a:bodyPr/>
          <a:lstStyle/>
          <a:p>
            <a:pPr>
              <a:lnSpc>
                <a:spcPct val="100000"/>
              </a:lnSpc>
            </a:pPr>
            <a:r>
              <a:rPr lang="cs-CZ" altLang="cs-CZ" dirty="0"/>
              <a:t>Zajištění BOZP v objektech ČEPRO, a.s.</a:t>
            </a:r>
            <a:br>
              <a:rPr lang="cs-CZ" altLang="cs-CZ" dirty="0"/>
            </a:br>
            <a:endParaRPr lang="cs-CZ" dirty="0"/>
          </a:p>
        </p:txBody>
      </p:sp>
      <p:sp>
        <p:nvSpPr>
          <p:cNvPr id="3" name="Zástupný symbol pro obsah 2"/>
          <p:cNvSpPr>
            <a:spLocks noGrp="1"/>
          </p:cNvSpPr>
          <p:nvPr>
            <p:ph idx="1"/>
          </p:nvPr>
        </p:nvSpPr>
        <p:spPr>
          <a:xfrm>
            <a:off x="539552" y="1628800"/>
            <a:ext cx="8280920" cy="4699992"/>
          </a:xfrm>
        </p:spPr>
        <p:txBody>
          <a:bodyPr/>
          <a:lstStyle/>
          <a:p>
            <a:pPr marL="432000" indent="-457200" eaLnBrk="1" hangingPunct="1">
              <a:defRPr/>
            </a:pPr>
            <a:r>
              <a:rPr lang="cs-CZ" altLang="cs-CZ" b="1" dirty="0" err="1"/>
              <a:t>Pracovnělékařské</a:t>
            </a:r>
            <a:r>
              <a:rPr lang="cs-CZ" altLang="cs-CZ" b="1" dirty="0"/>
              <a:t> služby, lékařské prohlídky</a:t>
            </a:r>
            <a:r>
              <a:rPr lang="cs-CZ" altLang="cs-CZ" u="sng" dirty="0"/>
              <a:t> </a:t>
            </a:r>
            <a:br>
              <a:rPr lang="cs-CZ" altLang="cs-CZ" u="sng" dirty="0"/>
            </a:br>
            <a:r>
              <a:rPr lang="cs-CZ" altLang="cs-CZ" dirty="0"/>
              <a:t>(</a:t>
            </a:r>
            <a:r>
              <a:rPr lang="cs-CZ" altLang="cs-CZ" i="1" dirty="0"/>
              <a:t>vstupní</a:t>
            </a:r>
            <a:r>
              <a:rPr lang="cs-CZ" altLang="cs-CZ" dirty="0"/>
              <a:t> – před nástupem do pracovního poměru, </a:t>
            </a:r>
            <a:r>
              <a:rPr lang="cs-CZ" altLang="cs-CZ" i="1" dirty="0"/>
              <a:t>periodická</a:t>
            </a:r>
            <a:r>
              <a:rPr lang="cs-CZ" altLang="cs-CZ" dirty="0"/>
              <a:t> – v průběhu pracovního poměru, </a:t>
            </a:r>
            <a:r>
              <a:rPr lang="cs-CZ" altLang="cs-CZ" i="1" dirty="0"/>
              <a:t>mimořádná</a:t>
            </a:r>
            <a:r>
              <a:rPr lang="cs-CZ" altLang="cs-CZ" dirty="0"/>
              <a:t>, </a:t>
            </a:r>
            <a:r>
              <a:rPr lang="cs-CZ" altLang="cs-CZ" i="1" dirty="0"/>
              <a:t>výstupní</a:t>
            </a:r>
            <a:r>
              <a:rPr lang="cs-CZ" altLang="cs-CZ" dirty="0"/>
              <a:t>).</a:t>
            </a:r>
          </a:p>
          <a:p>
            <a:pPr marL="432000" indent="-457200" eaLnBrk="1" hangingPunct="1">
              <a:buNone/>
              <a:defRPr/>
            </a:pPr>
            <a:endParaRPr lang="cs-CZ" altLang="cs-CZ" dirty="0"/>
          </a:p>
          <a:p>
            <a:pPr marL="432000" indent="-457200" eaLnBrk="1" hangingPunct="1">
              <a:defRPr/>
            </a:pPr>
            <a:r>
              <a:rPr lang="cs-CZ" altLang="cs-CZ" dirty="0"/>
              <a:t>Smluvně zajištěný poskytovatel </a:t>
            </a:r>
            <a:r>
              <a:rPr lang="cs-CZ" altLang="cs-CZ" dirty="0" err="1"/>
              <a:t>pracovnělékařských</a:t>
            </a:r>
            <a:r>
              <a:rPr lang="cs-CZ" altLang="cs-CZ" dirty="0"/>
              <a:t> služeb:</a:t>
            </a:r>
          </a:p>
          <a:p>
            <a:pPr marL="432000" indent="-457200" algn="ctr" eaLnBrk="1" hangingPunct="1">
              <a:buFontTx/>
              <a:buNone/>
              <a:defRPr/>
            </a:pPr>
            <a:r>
              <a:rPr lang="cs-CZ" altLang="cs-CZ" dirty="0"/>
              <a:t>	</a:t>
            </a:r>
            <a:r>
              <a:rPr lang="cs-CZ" altLang="cs-CZ" b="1" dirty="0"/>
              <a:t>Nemocnice Na Bulovce</a:t>
            </a:r>
          </a:p>
          <a:p>
            <a:pPr marL="432000" indent="-457200" algn="ctr" eaLnBrk="1" hangingPunct="1">
              <a:buFontTx/>
              <a:buNone/>
              <a:defRPr/>
            </a:pPr>
            <a:r>
              <a:rPr lang="cs-CZ" altLang="cs-CZ" b="1" dirty="0"/>
              <a:t>	Budínova 2, 180 81 Praha 8</a:t>
            </a:r>
          </a:p>
          <a:p>
            <a:pPr marL="432000" indent="-457200" eaLnBrk="1" hangingPunct="1">
              <a:buFontTx/>
              <a:buNone/>
              <a:defRPr/>
            </a:pPr>
            <a:endParaRPr lang="cs-CZ" altLang="cs-CZ" dirty="0"/>
          </a:p>
          <a:p>
            <a:pPr marL="432000" indent="-457200" eaLnBrk="1" hangingPunct="1">
              <a:defRPr/>
            </a:pPr>
            <a:r>
              <a:rPr lang="cs-CZ" altLang="cs-CZ" dirty="0"/>
              <a:t>Věnuje se otázkám pracoviště, pracovních podmínek a pracovního prostředí.</a:t>
            </a:r>
          </a:p>
          <a:p>
            <a:pPr marL="432000" indent="-457200">
              <a:buNone/>
            </a:pP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22</a:t>
            </a:fld>
            <a:endParaRPr lang="cs-CZ" dirty="0"/>
          </a:p>
        </p:txBody>
      </p:sp>
    </p:spTree>
    <p:extLst>
      <p:ext uri="{BB962C8B-B14F-4D97-AF65-F5344CB8AC3E}">
        <p14:creationId xmlns:p14="http://schemas.microsoft.com/office/powerpoint/2010/main" val="14438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1840" y="324000"/>
            <a:ext cx="5544616" cy="742950"/>
          </a:xfrm>
        </p:spPr>
        <p:txBody>
          <a:bodyPr/>
          <a:lstStyle/>
          <a:p>
            <a:pPr>
              <a:lnSpc>
                <a:spcPct val="100000"/>
              </a:lnSpc>
            </a:pPr>
            <a:r>
              <a:rPr lang="cs-CZ" altLang="cs-CZ" dirty="0"/>
              <a:t>Zajištění BOZP v objektech ČEPRO, a.s.</a:t>
            </a:r>
            <a:br>
              <a:rPr lang="cs-CZ" altLang="cs-CZ" dirty="0"/>
            </a:br>
            <a:endParaRPr lang="cs-CZ" dirty="0"/>
          </a:p>
        </p:txBody>
      </p:sp>
      <p:sp>
        <p:nvSpPr>
          <p:cNvPr id="3" name="Zástupný symbol pro obsah 2"/>
          <p:cNvSpPr>
            <a:spLocks noGrp="1"/>
          </p:cNvSpPr>
          <p:nvPr>
            <p:ph idx="1"/>
          </p:nvPr>
        </p:nvSpPr>
        <p:spPr>
          <a:xfrm>
            <a:off x="467544" y="1556792"/>
            <a:ext cx="8352928" cy="5112568"/>
          </a:xfrm>
        </p:spPr>
        <p:txBody>
          <a:bodyPr/>
          <a:lstStyle/>
          <a:p>
            <a:pPr marL="396000" eaLnBrk="1" hangingPunct="1">
              <a:lnSpc>
                <a:spcPts val="2800"/>
              </a:lnSpc>
              <a:defRPr/>
            </a:pPr>
            <a:r>
              <a:rPr lang="cs-CZ" altLang="cs-CZ" b="1" dirty="0"/>
              <a:t>Pracovní úrazy a poskytování první pomoci</a:t>
            </a:r>
          </a:p>
          <a:p>
            <a:pPr marL="1088150" lvl="1" eaLnBrk="1" hangingPunct="1">
              <a:lnSpc>
                <a:spcPts val="2800"/>
              </a:lnSpc>
              <a:defRPr/>
            </a:pPr>
            <a:r>
              <a:rPr lang="cs-CZ" altLang="cs-CZ" dirty="0"/>
              <a:t>Za</a:t>
            </a:r>
            <a:r>
              <a:rPr lang="cs-CZ" altLang="cs-CZ" b="1" i="1" dirty="0"/>
              <a:t> pracovní úraz</a:t>
            </a:r>
            <a:r>
              <a:rPr lang="cs-CZ" altLang="cs-CZ" dirty="0"/>
              <a:t> se považuje jakékoliv poškození zdraví nebo smrt, které byly zaměstnanci způsobeny </a:t>
            </a:r>
            <a:r>
              <a:rPr lang="cs-CZ" altLang="cs-CZ" b="1" i="1" dirty="0"/>
              <a:t>nezávisle na jeho vůli</a:t>
            </a:r>
            <a:r>
              <a:rPr lang="cs-CZ" altLang="cs-CZ" dirty="0"/>
              <a:t>, krátkodobým, náhlým a násilným působením vnějších vlivů, </a:t>
            </a:r>
            <a:r>
              <a:rPr lang="cs-CZ" altLang="cs-CZ" b="1" i="1" dirty="0"/>
              <a:t>při plnění pracovního úkolu nebo v přímé souvislosti s ním</a:t>
            </a:r>
            <a:r>
              <a:rPr lang="cs-CZ" altLang="cs-CZ" dirty="0"/>
              <a:t>.</a:t>
            </a:r>
          </a:p>
          <a:p>
            <a:pPr marL="1088150" lvl="1" eaLnBrk="1" hangingPunct="1">
              <a:lnSpc>
                <a:spcPts val="2800"/>
              </a:lnSpc>
              <a:defRPr/>
            </a:pPr>
            <a:r>
              <a:rPr lang="cs-CZ" altLang="cs-CZ" b="1" i="1" u="sng" dirty="0"/>
              <a:t>Rozhodnutí, zda se jedná o úraz pracovní náleží  zaměstnavateli, který posuzuje příčiny a okolnosti vzniku úrazu a přitom, mj., postupuje podle příslušných ustanovení právního předpisu.</a:t>
            </a:r>
          </a:p>
          <a:p>
            <a:pPr marL="1088150" lvl="1" eaLnBrk="1" hangingPunct="1">
              <a:lnSpc>
                <a:spcPts val="2800"/>
              </a:lnSpc>
              <a:defRPr/>
            </a:pPr>
            <a:r>
              <a:rPr lang="cs-CZ" altLang="cs-CZ" dirty="0"/>
              <a:t>Pracovním úrazem není úraz, který se zaměstnanci přihodil na cestě do zaměstnání a zpět. </a:t>
            </a:r>
          </a:p>
          <a:p>
            <a:pPr marL="396000">
              <a:lnSpc>
                <a:spcPts val="2800"/>
              </a:lnSpc>
            </a:pP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23</a:t>
            </a:fld>
            <a:endParaRPr lang="cs-CZ" dirty="0"/>
          </a:p>
        </p:txBody>
      </p:sp>
    </p:spTree>
    <p:extLst>
      <p:ext uri="{BB962C8B-B14F-4D97-AF65-F5344CB8AC3E}">
        <p14:creationId xmlns:p14="http://schemas.microsoft.com/office/powerpoint/2010/main" val="284986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7824" y="324000"/>
            <a:ext cx="5688632" cy="742950"/>
          </a:xfrm>
        </p:spPr>
        <p:txBody>
          <a:bodyPr/>
          <a:lstStyle/>
          <a:p>
            <a:pPr>
              <a:lnSpc>
                <a:spcPct val="100000"/>
              </a:lnSpc>
            </a:pPr>
            <a:r>
              <a:rPr lang="cs-CZ" altLang="cs-CZ" dirty="0"/>
              <a:t>Zajištění BOZP v objektech ČEPRO, a.s.</a:t>
            </a:r>
            <a:br>
              <a:rPr lang="cs-CZ" altLang="cs-CZ" dirty="0"/>
            </a:br>
            <a:endParaRPr lang="cs-CZ" dirty="0"/>
          </a:p>
        </p:txBody>
      </p:sp>
      <p:sp>
        <p:nvSpPr>
          <p:cNvPr id="3" name="Zástupný symbol pro obsah 2"/>
          <p:cNvSpPr>
            <a:spLocks noGrp="1"/>
          </p:cNvSpPr>
          <p:nvPr>
            <p:ph idx="1"/>
          </p:nvPr>
        </p:nvSpPr>
        <p:spPr>
          <a:xfrm>
            <a:off x="539552" y="1628800"/>
            <a:ext cx="8280920" cy="4968552"/>
          </a:xfrm>
        </p:spPr>
        <p:txBody>
          <a:bodyPr/>
          <a:lstStyle/>
          <a:p>
            <a:pPr eaLnBrk="1" hangingPunct="1"/>
            <a:r>
              <a:rPr lang="cs-CZ" altLang="cs-CZ" dirty="0"/>
              <a:t>Každý zaměstnanec je </a:t>
            </a:r>
            <a:r>
              <a:rPr lang="cs-CZ" altLang="cs-CZ" b="1" dirty="0"/>
              <a:t>povinen </a:t>
            </a:r>
            <a:br>
              <a:rPr lang="cs-CZ" altLang="cs-CZ" b="1" dirty="0"/>
            </a:br>
            <a:r>
              <a:rPr lang="cs-CZ" altLang="cs-CZ" b="1" u="sng" dirty="0"/>
              <a:t>bezodkladně ohlásit </a:t>
            </a:r>
            <a:r>
              <a:rPr lang="cs-CZ" altLang="cs-CZ" b="1" dirty="0"/>
              <a:t>vznik úrazu</a:t>
            </a:r>
            <a:r>
              <a:rPr lang="cs-CZ" altLang="cs-CZ" dirty="0"/>
              <a:t>, </a:t>
            </a:r>
            <a:br>
              <a:rPr lang="cs-CZ" altLang="cs-CZ" dirty="0"/>
            </a:br>
            <a:r>
              <a:rPr lang="cs-CZ" altLang="cs-CZ" dirty="0"/>
              <a:t>který se mu přihodil v souvislosti </a:t>
            </a:r>
            <a:br>
              <a:rPr lang="cs-CZ" altLang="cs-CZ" dirty="0"/>
            </a:br>
            <a:r>
              <a:rPr lang="cs-CZ" altLang="cs-CZ" dirty="0"/>
              <a:t>s vykonávanou pracovní činností, </a:t>
            </a:r>
            <a:br>
              <a:rPr lang="cs-CZ" altLang="cs-CZ" dirty="0"/>
            </a:br>
            <a:r>
              <a:rPr lang="cs-CZ" altLang="cs-CZ" dirty="0"/>
              <a:t>případně, jehož vzniku byl svědkem. </a:t>
            </a:r>
          </a:p>
          <a:p>
            <a:pPr eaLnBrk="1" hangingPunct="1"/>
            <a:r>
              <a:rPr lang="cs-CZ" altLang="cs-CZ" dirty="0"/>
              <a:t>V odůvodněných případech zajistí vedoucí zaměstnanec provedení orientační dechové zkoušky ke zjištění přítomnosti alkoholu, nebo vyšetření na přítomnost návykových látek v organizmu postiženého, umožňuje-li to jeho zdravotní stav.</a:t>
            </a:r>
          </a:p>
          <a:p>
            <a:pPr eaLnBrk="1" hangingPunct="1"/>
            <a:r>
              <a:rPr lang="cs-CZ" altLang="cs-CZ" dirty="0"/>
              <a:t>O tom sepíše samostatný zápis a tuto skutečnost, s uvedením výsledného zjištění, uvede do dokumentace </a:t>
            </a:r>
            <a:r>
              <a:rPr lang="cs-CZ" altLang="cs-CZ" b="1" dirty="0"/>
              <a:t>Kniha úrazů </a:t>
            </a:r>
            <a:r>
              <a:rPr lang="cs-CZ" altLang="cs-CZ" dirty="0"/>
              <a:t>a Záznam o úrazu.</a:t>
            </a:r>
          </a:p>
          <a:p>
            <a:endParaRPr lang="cs-CZ" dirty="0"/>
          </a:p>
        </p:txBody>
      </p:sp>
      <p:pic>
        <p:nvPicPr>
          <p:cNvPr id="5" name="Obrázek 4" descr="Obsah obrázku text&#10;&#10;Popis byl vytvořen automaticky">
            <a:extLst>
              <a:ext uri="{FF2B5EF4-FFF2-40B4-BE49-F238E27FC236}">
                <a16:creationId xmlns:a16="http://schemas.microsoft.com/office/drawing/2014/main" id="{CECCCCCF-E2F6-48AA-BECC-6926DE9461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12160" y="1338303"/>
            <a:ext cx="2450976" cy="2234713"/>
          </a:xfrm>
          <a:prstGeom prst="rect">
            <a:avLst/>
          </a:prstGeom>
        </p:spPr>
      </p:pic>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24</a:t>
            </a:fld>
            <a:endParaRPr lang="cs-CZ" dirty="0"/>
          </a:p>
        </p:txBody>
      </p:sp>
    </p:spTree>
    <p:extLst>
      <p:ext uri="{BB962C8B-B14F-4D97-AF65-F5344CB8AC3E}">
        <p14:creationId xmlns:p14="http://schemas.microsoft.com/office/powerpoint/2010/main" val="2268618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cs-CZ" altLang="cs-CZ" dirty="0"/>
              <a:t>Identifikace nebezpečí, hodnocení a řízení pracovních rizik</a:t>
            </a:r>
            <a:endParaRPr lang="cs-CZ" dirty="0"/>
          </a:p>
        </p:txBody>
      </p:sp>
      <p:sp>
        <p:nvSpPr>
          <p:cNvPr id="3" name="Zástupný symbol pro obsah 2"/>
          <p:cNvSpPr>
            <a:spLocks noGrp="1"/>
          </p:cNvSpPr>
          <p:nvPr>
            <p:ph idx="1"/>
          </p:nvPr>
        </p:nvSpPr>
        <p:spPr>
          <a:xfrm>
            <a:off x="611560" y="1556792"/>
            <a:ext cx="8208912" cy="4844008"/>
          </a:xfrm>
        </p:spPr>
        <p:txBody>
          <a:bodyPr/>
          <a:lstStyle/>
          <a:p>
            <a:pPr>
              <a:lnSpc>
                <a:spcPts val="2800"/>
              </a:lnSpc>
              <a:spcBef>
                <a:spcPts val="576"/>
              </a:spcBef>
            </a:pPr>
            <a:r>
              <a:rPr lang="cs-CZ" altLang="cs-CZ" sz="2200" b="1" dirty="0"/>
              <a:t>Riziko</a:t>
            </a:r>
            <a:r>
              <a:rPr lang="cs-CZ" altLang="cs-CZ" sz="2200" dirty="0"/>
              <a:t> je kombinace pravděpodobnosti a rozsahu možného zranění nebo poškození zdraví zaměstnance ...</a:t>
            </a:r>
          </a:p>
          <a:p>
            <a:pPr>
              <a:lnSpc>
                <a:spcPts val="2800"/>
              </a:lnSpc>
              <a:spcBef>
                <a:spcPts val="576"/>
              </a:spcBef>
            </a:pPr>
            <a:r>
              <a:rPr lang="cs-CZ" sz="2200" dirty="0"/>
              <a:t>Prvním krokem procesu hodnocení rizik je vůbec identifikace rizik – neustálý proces</a:t>
            </a:r>
          </a:p>
          <a:p>
            <a:pPr>
              <a:lnSpc>
                <a:spcPts val="2800"/>
              </a:lnSpc>
              <a:spcBef>
                <a:spcPts val="576"/>
              </a:spcBef>
            </a:pPr>
            <a:r>
              <a:rPr lang="cs-CZ" sz="2200" dirty="0"/>
              <a:t>Rizika se snažíme odstranit – pokud nelze riziko odstranit, je zaměstnavatel povinen jej vyhodnotit a přijmout opatření k jeho působení tak, aby ohrožení bezpečnosti a zdraví zaměstnanců bylo minimalizováno</a:t>
            </a:r>
          </a:p>
          <a:p>
            <a:pPr>
              <a:lnSpc>
                <a:spcPts val="2800"/>
              </a:lnSpc>
              <a:spcBef>
                <a:spcPts val="576"/>
              </a:spcBef>
            </a:pPr>
            <a:r>
              <a:rPr lang="cs-CZ" altLang="cs-CZ" sz="2200" dirty="0"/>
              <a:t>Při provádění analýzy rizik je potřeba zjistit a zhodnotit:</a:t>
            </a:r>
            <a:br>
              <a:rPr lang="cs-CZ" altLang="cs-CZ" sz="2200" dirty="0"/>
            </a:br>
            <a:r>
              <a:rPr lang="cs-CZ" altLang="cs-CZ" sz="2200" u="sng" dirty="0"/>
              <a:t>Jaká konkrétní rizika se na pracovišti vyskytují, působení rizik vzhledem k času </a:t>
            </a:r>
            <a:r>
              <a:rPr lang="cs-CZ" altLang="cs-CZ" sz="2200" dirty="0"/>
              <a:t>– jak často, </a:t>
            </a:r>
            <a:r>
              <a:rPr lang="cs-CZ" altLang="cs-CZ" sz="2200" u="sng" dirty="0"/>
              <a:t>při jaké činnosti se riziko vyskytuje, určení zdroje rizika, příčinu rizika</a:t>
            </a:r>
            <a:endParaRPr lang="cs-CZ" sz="2200"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25</a:t>
            </a:fld>
            <a:endParaRPr lang="cs-CZ" dirty="0"/>
          </a:p>
        </p:txBody>
      </p:sp>
    </p:spTree>
    <p:extLst>
      <p:ext uri="{BB962C8B-B14F-4D97-AF65-F5344CB8AC3E}">
        <p14:creationId xmlns:p14="http://schemas.microsoft.com/office/powerpoint/2010/main" val="224802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73015"/>
            <a:ext cx="4283968" cy="305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pPr>
              <a:lnSpc>
                <a:spcPct val="100000"/>
              </a:lnSpc>
            </a:pPr>
            <a:r>
              <a:rPr lang="cs-CZ" altLang="cs-CZ" dirty="0"/>
              <a:t>Identifikace nebezpečí, hodnocení a řízení pracovních rizik</a:t>
            </a:r>
            <a:endParaRPr lang="cs-CZ" dirty="0"/>
          </a:p>
        </p:txBody>
      </p:sp>
      <p:sp>
        <p:nvSpPr>
          <p:cNvPr id="3" name="Zástupný symbol pro obsah 2"/>
          <p:cNvSpPr>
            <a:spLocks noGrp="1"/>
          </p:cNvSpPr>
          <p:nvPr>
            <p:ph idx="1"/>
          </p:nvPr>
        </p:nvSpPr>
        <p:spPr>
          <a:xfrm>
            <a:off x="539552" y="1556792"/>
            <a:ext cx="7920880" cy="4844008"/>
          </a:xfrm>
        </p:spPr>
        <p:txBody>
          <a:bodyPr/>
          <a:lstStyle/>
          <a:p>
            <a:pPr marL="0" indent="0" eaLnBrk="1" hangingPunct="1">
              <a:lnSpc>
                <a:spcPts val="2800"/>
              </a:lnSpc>
              <a:buNone/>
              <a:defRPr/>
            </a:pPr>
            <a:r>
              <a:rPr lang="cs-CZ" altLang="cs-CZ" b="1" u="sng" dirty="0"/>
              <a:t>Mezi nejčastější rizika (dle statistiky úrazovosti v ČR) patří zejména</a:t>
            </a:r>
            <a:r>
              <a:rPr lang="cs-CZ" altLang="cs-CZ" dirty="0"/>
              <a:t>:</a:t>
            </a:r>
          </a:p>
          <a:p>
            <a:pPr eaLnBrk="1" hangingPunct="1">
              <a:lnSpc>
                <a:spcPts val="2500"/>
              </a:lnSpc>
              <a:defRPr/>
            </a:pPr>
            <a:r>
              <a:rPr lang="cs-CZ" altLang="cs-CZ" dirty="0"/>
              <a:t>Neodborná nebo nedbalá obsluha,</a:t>
            </a:r>
          </a:p>
          <a:p>
            <a:pPr eaLnBrk="1" hangingPunct="1">
              <a:lnSpc>
                <a:spcPts val="2500"/>
              </a:lnSpc>
              <a:defRPr/>
            </a:pPr>
            <a:r>
              <a:rPr lang="cs-CZ" altLang="cs-CZ" dirty="0"/>
              <a:t>Nerespektování vydaných zákazů,</a:t>
            </a:r>
          </a:p>
          <a:p>
            <a:pPr eaLnBrk="1" hangingPunct="1">
              <a:lnSpc>
                <a:spcPts val="2500"/>
              </a:lnSpc>
              <a:defRPr/>
            </a:pPr>
            <a:r>
              <a:rPr lang="cs-CZ" altLang="cs-CZ" dirty="0"/>
              <a:t>Úraz elektrickým proudem,</a:t>
            </a:r>
          </a:p>
          <a:p>
            <a:pPr eaLnBrk="1" hangingPunct="1">
              <a:lnSpc>
                <a:spcPts val="2500"/>
              </a:lnSpc>
              <a:defRPr/>
            </a:pPr>
            <a:r>
              <a:rPr lang="cs-CZ" altLang="cs-CZ" dirty="0"/>
              <a:t>Poranění nástrojem,</a:t>
            </a:r>
          </a:p>
          <a:p>
            <a:pPr eaLnBrk="1" hangingPunct="1">
              <a:lnSpc>
                <a:spcPts val="2500"/>
              </a:lnSpc>
              <a:defRPr/>
            </a:pPr>
            <a:r>
              <a:rPr lang="cs-CZ" altLang="cs-CZ" dirty="0"/>
              <a:t>Pád břemene, </a:t>
            </a:r>
          </a:p>
          <a:p>
            <a:pPr eaLnBrk="1" hangingPunct="1">
              <a:lnSpc>
                <a:spcPts val="2500"/>
              </a:lnSpc>
              <a:defRPr/>
            </a:pPr>
            <a:r>
              <a:rPr lang="cs-CZ" altLang="cs-CZ" dirty="0"/>
              <a:t>Zakopnutí, uklouznutí, </a:t>
            </a:r>
            <a:br>
              <a:rPr lang="cs-CZ" altLang="cs-CZ" dirty="0"/>
            </a:br>
            <a:r>
              <a:rPr lang="cs-CZ" altLang="cs-CZ" dirty="0"/>
              <a:t>pád.</a:t>
            </a:r>
          </a:p>
          <a:p>
            <a:pPr marL="396000" indent="-457200">
              <a:lnSpc>
                <a:spcPts val="2800"/>
              </a:lnSpc>
            </a:pPr>
            <a:endParaRPr lang="cs-CZ" dirty="0"/>
          </a:p>
        </p:txBody>
      </p:sp>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26</a:t>
            </a:fld>
            <a:endParaRPr lang="cs-CZ" dirty="0"/>
          </a:p>
        </p:txBody>
      </p:sp>
    </p:spTree>
    <p:extLst>
      <p:ext uri="{BB962C8B-B14F-4D97-AF65-F5344CB8AC3E}">
        <p14:creationId xmlns:p14="http://schemas.microsoft.com/office/powerpoint/2010/main" val="130852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cs-CZ" altLang="cs-CZ" dirty="0"/>
              <a:t>Identifikace nebezpečí, hodnocení a řízení pracovních rizik</a:t>
            </a:r>
            <a:endParaRPr lang="cs-CZ" dirty="0"/>
          </a:p>
        </p:txBody>
      </p:sp>
      <p:sp>
        <p:nvSpPr>
          <p:cNvPr id="3" name="Zástupný symbol pro obsah 2"/>
          <p:cNvSpPr>
            <a:spLocks noGrp="1"/>
          </p:cNvSpPr>
          <p:nvPr>
            <p:ph idx="1"/>
          </p:nvPr>
        </p:nvSpPr>
        <p:spPr>
          <a:xfrm>
            <a:off x="611560" y="1556792"/>
            <a:ext cx="8208912" cy="4844008"/>
          </a:xfrm>
        </p:spPr>
        <p:txBody>
          <a:bodyPr/>
          <a:lstStyle/>
          <a:p>
            <a:pPr marL="396000" indent="-396000" eaLnBrk="1" hangingPunct="1">
              <a:buFontTx/>
              <a:buNone/>
              <a:defRPr/>
            </a:pPr>
            <a:r>
              <a:rPr lang="cs-CZ" altLang="cs-CZ" b="1" u="sng" dirty="0"/>
              <a:t>Druhy rizik:</a:t>
            </a:r>
          </a:p>
          <a:p>
            <a:pPr eaLnBrk="1" hangingPunct="1">
              <a:defRPr/>
            </a:pPr>
            <a:r>
              <a:rPr lang="cs-CZ" altLang="cs-CZ" b="1" dirty="0"/>
              <a:t>Rizika pracovního prostředí </a:t>
            </a:r>
            <a:r>
              <a:rPr lang="cs-CZ" altLang="cs-CZ" dirty="0"/>
              <a:t>(prach, teplota, vlhkost, …)</a:t>
            </a:r>
          </a:p>
          <a:p>
            <a:pPr eaLnBrk="1" hangingPunct="1">
              <a:defRPr/>
            </a:pPr>
            <a:r>
              <a:rPr lang="cs-CZ" altLang="cs-CZ" b="1" dirty="0"/>
              <a:t>Rizika činností </a:t>
            </a:r>
            <a:r>
              <a:rPr lang="cs-CZ" altLang="cs-CZ" dirty="0"/>
              <a:t>(fyzická zátěž, psychická zátěž, chemické látky, zraková zátěž, práce ve výškách, pohyb po pracovišti)</a:t>
            </a:r>
          </a:p>
          <a:p>
            <a:pPr eaLnBrk="1" hangingPunct="1">
              <a:defRPr/>
            </a:pPr>
            <a:r>
              <a:rPr lang="cs-CZ" altLang="cs-CZ" b="1" dirty="0"/>
              <a:t>Rizika technického vybavení </a:t>
            </a:r>
            <a:r>
              <a:rPr lang="cs-CZ" altLang="cs-CZ" dirty="0"/>
              <a:t>(hluk, vibrace, el. proud, …)</a:t>
            </a:r>
          </a:p>
          <a:p>
            <a:pPr eaLnBrk="1" hangingPunct="1">
              <a:defRPr/>
            </a:pPr>
            <a:r>
              <a:rPr lang="cs-CZ" altLang="cs-CZ" b="1" dirty="0"/>
              <a:t>Rizika lidského faktoru </a:t>
            </a:r>
            <a:r>
              <a:rPr lang="cs-CZ" altLang="cs-CZ" dirty="0"/>
              <a:t>(neopatrné zacházení, porušování předpisů, …)</a:t>
            </a:r>
          </a:p>
          <a:p>
            <a:pPr marL="396000" indent="-396000"/>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27</a:t>
            </a:fld>
            <a:endParaRPr lang="cs-CZ" dirty="0"/>
          </a:p>
        </p:txBody>
      </p:sp>
      <p:pic>
        <p:nvPicPr>
          <p:cNvPr id="5" name="Zástupný obsah 6">
            <a:extLst>
              <a:ext uri="{FF2B5EF4-FFF2-40B4-BE49-F238E27FC236}">
                <a16:creationId xmlns:a16="http://schemas.microsoft.com/office/drawing/2014/main" id="{B7096859-045A-47F3-AB0F-AFD869265B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95964" y="4207533"/>
            <a:ext cx="1072279" cy="234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B96434C3-E7CF-4858-ADAD-62FD5E3E73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71353" y="4555446"/>
            <a:ext cx="1728191" cy="1653052"/>
          </a:xfrm>
          <a:prstGeom prst="rect">
            <a:avLst/>
          </a:prstGeom>
        </p:spPr>
      </p:pic>
    </p:spTree>
    <p:extLst>
      <p:ext uri="{BB962C8B-B14F-4D97-AF65-F5344CB8AC3E}">
        <p14:creationId xmlns:p14="http://schemas.microsoft.com/office/powerpoint/2010/main" val="3410295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cs-CZ" altLang="cs-CZ" b="0" u="sng" dirty="0">
                <a:effectLst>
                  <a:outerShdw blurRad="38100" dist="38100" dir="2700000" algn="tl">
                    <a:srgbClr val="000000">
                      <a:alpha val="43137"/>
                    </a:srgbClr>
                  </a:outerShdw>
                </a:effectLst>
              </a:rPr>
              <a:t>Rizika pro pracoviště ČEPRO, a.s. Dělnická </a:t>
            </a:r>
            <a:r>
              <a:rPr lang="cs-CZ" altLang="cs-CZ" b="0" dirty="0">
                <a:effectLst>
                  <a:outerShdw blurRad="38100" dist="38100" dir="2700000" algn="tl">
                    <a:srgbClr val="000000">
                      <a:alpha val="43137"/>
                    </a:srgbClr>
                  </a:outerShdw>
                </a:effectLst>
              </a:rPr>
              <a:t>– příklad</a:t>
            </a:r>
            <a:endParaRPr lang="cs-CZ" dirty="0"/>
          </a:p>
        </p:txBody>
      </p:sp>
      <p:sp>
        <p:nvSpPr>
          <p:cNvPr id="3" name="Zástupný symbol pro obsah 2"/>
          <p:cNvSpPr>
            <a:spLocks noGrp="1"/>
          </p:cNvSpPr>
          <p:nvPr>
            <p:ph idx="1"/>
          </p:nvPr>
        </p:nvSpPr>
        <p:spPr>
          <a:xfrm>
            <a:off x="611560" y="1196752"/>
            <a:ext cx="7967662" cy="5204048"/>
          </a:xfrm>
        </p:spPr>
        <p:txBody>
          <a:bodyPr/>
          <a:lstStyle/>
          <a:p>
            <a:pPr marL="0" indent="0">
              <a:buNone/>
            </a:pPr>
            <a:endParaRPr lang="cs-CZ" altLang="cs-CZ" dirty="0">
              <a:solidFill>
                <a:srgbClr val="003399"/>
              </a:solidFill>
            </a:endParaRPr>
          </a:p>
          <a:p>
            <a:pPr marL="0" indent="0">
              <a:buNone/>
            </a:pPr>
            <a:endParaRPr lang="cs-CZ" altLang="cs-CZ" b="1" dirty="0">
              <a:solidFill>
                <a:srgbClr val="003399"/>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2250975642"/>
              </p:ext>
            </p:extLst>
          </p:nvPr>
        </p:nvGraphicFramePr>
        <p:xfrm>
          <a:off x="395536" y="1484784"/>
          <a:ext cx="8640960" cy="5323785"/>
        </p:xfrm>
        <a:graphic>
          <a:graphicData uri="http://schemas.openxmlformats.org/drawingml/2006/table">
            <a:tbl>
              <a:tblPr firstRow="1" bandRow="1">
                <a:tableStyleId>{073A0DAA-6AF3-43AB-8588-CEC1D06C72B9}</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382406">
                <a:tc>
                  <a:txBody>
                    <a:bodyPr/>
                    <a:lstStyle/>
                    <a:p>
                      <a:r>
                        <a:rPr lang="cs-CZ" dirty="0">
                          <a:latin typeface="Franklin Gothic Book" panose="020B0503020102020204" pitchFamily="34" charset="0"/>
                        </a:rPr>
                        <a:t>Nebezpečí = zdroj rizika</a:t>
                      </a:r>
                    </a:p>
                  </a:txBody>
                  <a:tcPr/>
                </a:tc>
                <a:tc>
                  <a:txBody>
                    <a:bodyPr/>
                    <a:lstStyle/>
                    <a:p>
                      <a:r>
                        <a:rPr lang="cs-CZ" dirty="0">
                          <a:latin typeface="Franklin Gothic Book" panose="020B0503020102020204" pitchFamily="34" charset="0"/>
                        </a:rPr>
                        <a:t>Možné následky</a:t>
                      </a:r>
                    </a:p>
                  </a:txBody>
                  <a:tcPr/>
                </a:tc>
                <a:tc>
                  <a:txBody>
                    <a:bodyPr/>
                    <a:lstStyle/>
                    <a:p>
                      <a:r>
                        <a:rPr lang="cs-CZ" dirty="0">
                          <a:latin typeface="Franklin Gothic Book" panose="020B0503020102020204" pitchFamily="34" charset="0"/>
                        </a:rPr>
                        <a:t>Preventivní opatření</a:t>
                      </a:r>
                    </a:p>
                  </a:txBody>
                  <a:tcPr/>
                </a:tc>
                <a:extLst>
                  <a:ext uri="{0D108BD9-81ED-4DB2-BD59-A6C34878D82A}">
                    <a16:rowId xmlns:a16="http://schemas.microsoft.com/office/drawing/2014/main" val="10000"/>
                  </a:ext>
                </a:extLst>
              </a:tr>
              <a:tr h="754334">
                <a:tc>
                  <a:txBody>
                    <a:bodyPr/>
                    <a:lstStyle/>
                    <a:p>
                      <a:r>
                        <a:rPr lang="cs-CZ" sz="1400" kern="1200" dirty="0">
                          <a:effectLst/>
                          <a:latin typeface="Franklin Gothic Book" panose="020B0503020102020204" pitchFamily="34" charset="0"/>
                        </a:rPr>
                        <a:t>Nesprávné uspořádání pracoviště</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naražení na ostré hrany rohy nábytku</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správné rozmístění kancelářského nábytku a zařízení; (min. průchody 550 až 600 mm); </a:t>
                      </a:r>
                      <a:endParaRPr lang="cs-CZ" sz="1400" dirty="0">
                        <a:solidFill>
                          <a:srgbClr val="003399"/>
                        </a:solidFill>
                        <a:latin typeface="Franklin Gothic Book" panose="020B0503020102020204" pitchFamily="34" charset="0"/>
                      </a:endParaRPr>
                    </a:p>
                  </a:txBody>
                  <a:tcPr/>
                </a:tc>
                <a:extLst>
                  <a:ext uri="{0D108BD9-81ED-4DB2-BD59-A6C34878D82A}">
                    <a16:rowId xmlns:a16="http://schemas.microsoft.com/office/drawing/2014/main" val="10001"/>
                  </a:ext>
                </a:extLst>
              </a:tr>
              <a:tr h="974348">
                <a:tc>
                  <a:txBody>
                    <a:bodyPr/>
                    <a:lstStyle/>
                    <a:p>
                      <a:r>
                        <a:rPr lang="cs-CZ" sz="1400" kern="1200" dirty="0">
                          <a:effectLst/>
                          <a:latin typeface="Franklin Gothic Book" panose="020B0503020102020204" pitchFamily="34" charset="0"/>
                        </a:rPr>
                        <a:t>Neopatrné zacházení s kancelářskými pomůckami</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zranění ruky, prstů, propíchnutí, pořezání při práci s kancelářskými pomůckami (sešívačkou, nožem), zranění oka;</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při sešívání tiskopisů nevsunovat prsty do čelistí sešívačky; </a:t>
                      </a:r>
                      <a:br>
                        <a:rPr lang="cs-CZ" sz="1400" kern="1200" dirty="0">
                          <a:effectLst/>
                          <a:latin typeface="Franklin Gothic Book" panose="020B0503020102020204" pitchFamily="34" charset="0"/>
                        </a:rPr>
                      </a:br>
                      <a:r>
                        <a:rPr lang="cs-CZ" sz="1400" kern="1200" dirty="0">
                          <a:effectLst/>
                          <a:latin typeface="Franklin Gothic Book" panose="020B0503020102020204" pitchFamily="34" charset="0"/>
                        </a:rPr>
                        <a:t>* opatrné zacházení s papírem;</a:t>
                      </a:r>
                      <a:endParaRPr lang="cs-CZ" sz="1400" dirty="0">
                        <a:solidFill>
                          <a:srgbClr val="003399"/>
                        </a:solidFill>
                        <a:latin typeface="Franklin Gothic Book" panose="020B0503020102020204" pitchFamily="34" charset="0"/>
                      </a:endParaRPr>
                    </a:p>
                  </a:txBody>
                  <a:tcPr/>
                </a:tc>
                <a:extLst>
                  <a:ext uri="{0D108BD9-81ED-4DB2-BD59-A6C34878D82A}">
                    <a16:rowId xmlns:a16="http://schemas.microsoft.com/office/drawing/2014/main" val="10002"/>
                  </a:ext>
                </a:extLst>
              </a:tr>
              <a:tr h="1414377">
                <a:tc>
                  <a:txBody>
                    <a:bodyPr/>
                    <a:lstStyle/>
                    <a:p>
                      <a:r>
                        <a:rPr lang="cs-CZ" sz="1400" kern="1200" dirty="0">
                          <a:effectLst/>
                          <a:latin typeface="Franklin Gothic Book" panose="020B0503020102020204" pitchFamily="34" charset="0"/>
                        </a:rPr>
                        <a:t>Práce se zobrazovacími jednotkami </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únava očí – zraková zátěž, poškození zraku </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správné ergonomické rozestavění a umístění nábytku a počítače;</a:t>
                      </a:r>
                      <a:br>
                        <a:rPr lang="cs-CZ" sz="1400" kern="1200" dirty="0">
                          <a:effectLst/>
                          <a:latin typeface="Franklin Gothic Book" panose="020B0503020102020204" pitchFamily="34" charset="0"/>
                        </a:rPr>
                      </a:br>
                      <a:r>
                        <a:rPr lang="cs-CZ" sz="1400" kern="1200" dirty="0">
                          <a:effectLst/>
                          <a:latin typeface="Franklin Gothic Book" panose="020B0503020102020204" pitchFamily="34" charset="0"/>
                        </a:rPr>
                        <a:t>vhodné umístění monitoru (vzdálenost obrazovky od očí cca 60 cm dle její velikost); výška středu monitoru vzhledem ke zrakové ose;</a:t>
                      </a:r>
                      <a:endParaRPr lang="cs-CZ" sz="1400" dirty="0">
                        <a:solidFill>
                          <a:srgbClr val="003399"/>
                        </a:solidFill>
                        <a:latin typeface="Franklin Gothic Book" panose="020B0503020102020204" pitchFamily="34" charset="0"/>
                      </a:endParaRPr>
                    </a:p>
                  </a:txBody>
                  <a:tcPr/>
                </a:tc>
                <a:extLst>
                  <a:ext uri="{0D108BD9-81ED-4DB2-BD59-A6C34878D82A}">
                    <a16:rowId xmlns:a16="http://schemas.microsoft.com/office/drawing/2014/main" val="10003"/>
                  </a:ext>
                </a:extLst>
              </a:tr>
              <a:tr h="1634391">
                <a:tc>
                  <a:txBody>
                    <a:bodyPr/>
                    <a:lstStyle/>
                    <a:p>
                      <a:r>
                        <a:rPr lang="cs-CZ" sz="1400" kern="1200" dirty="0">
                          <a:effectLst/>
                          <a:latin typeface="Franklin Gothic Book" panose="020B0503020102020204" pitchFamily="34" charset="0"/>
                        </a:rPr>
                        <a:t>Elektrická zařízení – úraz el. proudem , elektrická zařízení – varné konvice, mikrovlnné trouby…..</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vytržení přívodní šňůry nešetrnou, nežádoucí nebo zakázanou manipulací pracovníky; </a:t>
                      </a:r>
                      <a:br>
                        <a:rPr lang="cs-CZ" sz="1400" kern="1200" dirty="0">
                          <a:effectLst/>
                          <a:latin typeface="Franklin Gothic Book" panose="020B0503020102020204" pitchFamily="34" charset="0"/>
                        </a:rPr>
                      </a:br>
                      <a:r>
                        <a:rPr lang="cs-CZ" sz="1400" kern="1200" dirty="0">
                          <a:effectLst/>
                          <a:latin typeface="Franklin Gothic Book" panose="020B0503020102020204" pitchFamily="34" charset="0"/>
                        </a:rPr>
                        <a:t>* poškození, porušení izolace vodičů, kabelů šňůrových vedení (např. zatloukání předmětů do zdí, chybné uložení nebo nesprávné používání);</a:t>
                      </a:r>
                      <a:endParaRPr lang="cs-CZ" sz="1400" dirty="0">
                        <a:solidFill>
                          <a:srgbClr val="003399"/>
                        </a:solidFill>
                        <a:latin typeface="Franklin Gothic Book" panose="020B0503020102020204" pitchFamily="34" charset="0"/>
                      </a:endParaRPr>
                    </a:p>
                  </a:txBody>
                  <a:tcPr/>
                </a:tc>
                <a:tc>
                  <a:txBody>
                    <a:bodyPr/>
                    <a:lstStyle/>
                    <a:p>
                      <a:r>
                        <a:rPr lang="cs-CZ" sz="1400" kern="1200" dirty="0">
                          <a:effectLst/>
                          <a:latin typeface="Franklin Gothic Book" panose="020B0503020102020204" pitchFamily="34" charset="0"/>
                        </a:rPr>
                        <a:t>* šetrné zacházení s kabely a přívod. šňůrami; spoje odlehčovat od tahu, opatrné zapojování a odpojování přístrojů do/ze zásuvek, používat pouze el. zařízení s platnou revizní prohlídkou</a:t>
                      </a:r>
                      <a:endParaRPr lang="cs-CZ" sz="1400" dirty="0">
                        <a:solidFill>
                          <a:srgbClr val="003399"/>
                        </a:solidFill>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28</a:t>
            </a:fld>
            <a:endParaRPr lang="cs-CZ" dirty="0"/>
          </a:p>
        </p:txBody>
      </p:sp>
    </p:spTree>
    <p:extLst>
      <p:ext uri="{BB962C8B-B14F-4D97-AF65-F5344CB8AC3E}">
        <p14:creationId xmlns:p14="http://schemas.microsoft.com/office/powerpoint/2010/main" val="16495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336704" cy="806302"/>
          </a:xfrm>
        </p:spPr>
        <p:txBody>
          <a:bodyPr/>
          <a:lstStyle/>
          <a:p>
            <a:pPr>
              <a:lnSpc>
                <a:spcPct val="100000"/>
              </a:lnSpc>
            </a:pPr>
            <a:r>
              <a:rPr lang="cs-CZ" altLang="cs-CZ" dirty="0"/>
              <a:t>Kategorizace prací podle § 37 zákona č. 258/2000 Sb.</a:t>
            </a:r>
            <a:endParaRPr lang="cs-CZ" dirty="0"/>
          </a:p>
        </p:txBody>
      </p:sp>
      <p:sp>
        <p:nvSpPr>
          <p:cNvPr id="3" name="Zástupný symbol pro obsah 2"/>
          <p:cNvSpPr>
            <a:spLocks noGrp="1"/>
          </p:cNvSpPr>
          <p:nvPr>
            <p:ph idx="1"/>
          </p:nvPr>
        </p:nvSpPr>
        <p:spPr>
          <a:xfrm>
            <a:off x="539552" y="1556792"/>
            <a:ext cx="8352928" cy="5040560"/>
          </a:xfrm>
        </p:spPr>
        <p:txBody>
          <a:bodyPr/>
          <a:lstStyle/>
          <a:p>
            <a:pPr eaLnBrk="1" hangingPunct="1">
              <a:lnSpc>
                <a:spcPts val="2400"/>
              </a:lnSpc>
              <a:defRPr/>
            </a:pPr>
            <a:r>
              <a:rPr lang="cs-CZ" altLang="cs-CZ" sz="1800" dirty="0"/>
              <a:t>Podle míry výskytu faktorů, které mohou ovlivnit zdraví zaměstnanců, a jejich rizikovosti pro zdraví se </a:t>
            </a:r>
            <a:r>
              <a:rPr lang="cs-CZ" altLang="cs-CZ" sz="1800" b="1" dirty="0"/>
              <a:t>práce zařazují do čtyř kategorií</a:t>
            </a:r>
            <a:r>
              <a:rPr lang="cs-CZ" altLang="cs-CZ" sz="1800" dirty="0"/>
              <a:t>.</a:t>
            </a:r>
          </a:p>
          <a:p>
            <a:pPr lvl="1" eaLnBrk="1" hangingPunct="1">
              <a:lnSpc>
                <a:spcPts val="2400"/>
              </a:lnSpc>
              <a:defRPr/>
            </a:pPr>
            <a:r>
              <a:rPr lang="cs-CZ" altLang="cs-CZ" sz="1800" dirty="0"/>
              <a:t>O zařazení do 3. nebo 4. kategorie rozhoduje </a:t>
            </a:r>
            <a:br>
              <a:rPr lang="cs-CZ" altLang="cs-CZ" sz="1800" dirty="0"/>
            </a:br>
            <a:r>
              <a:rPr lang="cs-CZ" altLang="cs-CZ" sz="1800" dirty="0"/>
              <a:t>příslušný orgán ochrany veřejného zdraví</a:t>
            </a:r>
          </a:p>
          <a:p>
            <a:pPr lvl="1" eaLnBrk="1" hangingPunct="1">
              <a:lnSpc>
                <a:spcPts val="2400"/>
              </a:lnSpc>
              <a:defRPr/>
            </a:pPr>
            <a:r>
              <a:rPr lang="cs-CZ" altLang="cs-CZ" sz="1800" dirty="0"/>
              <a:t>Práce do 2. kategorie zařazuje zaměstnavatel</a:t>
            </a:r>
          </a:p>
          <a:p>
            <a:pPr lvl="1" eaLnBrk="1" hangingPunct="1">
              <a:lnSpc>
                <a:spcPts val="2400"/>
              </a:lnSpc>
              <a:defRPr/>
            </a:pPr>
            <a:r>
              <a:rPr lang="cs-CZ" altLang="cs-CZ" sz="1800" dirty="0"/>
              <a:t>Ostatní práce na pracovištích zaměstnavatele, </a:t>
            </a:r>
            <a:br>
              <a:rPr lang="cs-CZ" altLang="cs-CZ" sz="1800" dirty="0"/>
            </a:br>
            <a:r>
              <a:rPr lang="cs-CZ" altLang="cs-CZ" sz="1800" dirty="0"/>
              <a:t>které nebyly zařazeny do kategorie 2., 3. nebo 4. </a:t>
            </a:r>
            <a:br>
              <a:rPr lang="cs-CZ" altLang="cs-CZ" sz="1800" dirty="0"/>
            </a:br>
            <a:r>
              <a:rPr lang="cs-CZ" altLang="cs-CZ" sz="1800" dirty="0"/>
              <a:t>se považují za práce kategorie 1. = </a:t>
            </a:r>
            <a:r>
              <a:rPr lang="cs-CZ" altLang="cs-CZ" sz="1800" b="1" dirty="0">
                <a:effectLst>
                  <a:outerShdw blurRad="38100" dist="38100" dir="2700000" algn="tl">
                    <a:srgbClr val="000000">
                      <a:alpha val="43137"/>
                    </a:srgbClr>
                  </a:outerShdw>
                </a:effectLst>
              </a:rPr>
              <a:t>zaměstnanci </a:t>
            </a:r>
            <a:br>
              <a:rPr lang="cs-CZ" altLang="cs-CZ" sz="1800" b="1" dirty="0">
                <a:effectLst>
                  <a:outerShdw blurRad="38100" dist="38100" dir="2700000" algn="tl">
                    <a:srgbClr val="000000">
                      <a:alpha val="43137"/>
                    </a:srgbClr>
                  </a:outerShdw>
                </a:effectLst>
              </a:rPr>
            </a:br>
            <a:r>
              <a:rPr lang="cs-CZ" altLang="cs-CZ" sz="1800" b="1" dirty="0">
                <a:effectLst>
                  <a:outerShdw blurRad="38100" dist="38100" dir="2700000" algn="tl">
                    <a:srgbClr val="000000">
                      <a:alpha val="43137"/>
                    </a:srgbClr>
                  </a:outerShdw>
                </a:effectLst>
              </a:rPr>
              <a:t>na centrále </a:t>
            </a:r>
            <a:r>
              <a:rPr lang="cs-CZ" altLang="cs-CZ" sz="1800" b="1" dirty="0"/>
              <a:t> </a:t>
            </a:r>
            <a:r>
              <a:rPr lang="cs-CZ" altLang="cs-CZ" sz="1800" dirty="0"/>
              <a:t>(zaměstnanci v kat. 1 a 2 nemusí absolvovat periodické prohlídky, pokud nevykonávají práce s profesním rizikem, nebo pokud o to nepožádají. Potom platí periody – do 50 let 1x 6 let, nad 50 let 1x 4 roky, resp. do 50 let 1x 4 roky, nad 50 let 1x 2 roky)</a:t>
            </a:r>
          </a:p>
          <a:p>
            <a:pPr eaLnBrk="1" hangingPunct="1">
              <a:lnSpc>
                <a:spcPts val="2400"/>
              </a:lnSpc>
              <a:defRPr/>
            </a:pPr>
            <a:r>
              <a:rPr lang="cs-CZ" altLang="cs-CZ" sz="1800" i="1" dirty="0">
                <a:effectLst>
                  <a:outerShdw blurRad="38100" dist="38100" dir="2700000" algn="tl">
                    <a:srgbClr val="000000">
                      <a:alpha val="43137"/>
                    </a:srgbClr>
                  </a:outerShdw>
                </a:effectLst>
              </a:rPr>
              <a:t>Faktory, které mohou ovlivnit zdraví zaměstnanců </a:t>
            </a:r>
            <a:r>
              <a:rPr lang="cs-CZ" altLang="cs-CZ" sz="1800" dirty="0"/>
              <a:t>a které se hodnotí, jsou: prach, chemické látky, hluk, vibrace, neionizující záření a elektromagnetické pole, fyzická zátěž, pracovní poloha, zátěž teplem, zátěž chladem, psychická zátěž, zraková zátěž, práce s biologickými činiteli, práce ve zvýšeném tlaku vzduchu.</a:t>
            </a:r>
          </a:p>
          <a:p>
            <a:pPr marL="396000" indent="-396000">
              <a:lnSpc>
                <a:spcPts val="2500"/>
              </a:lnSpc>
            </a:pPr>
            <a:endParaRPr lang="cs-CZ" sz="2200"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29</a:t>
            </a:fld>
            <a:endParaRPr lang="cs-CZ" dirty="0"/>
          </a:p>
        </p:txBody>
      </p:sp>
      <p:pic>
        <p:nvPicPr>
          <p:cNvPr id="5" name="Obrázek 4">
            <a:extLst>
              <a:ext uri="{FF2B5EF4-FFF2-40B4-BE49-F238E27FC236}">
                <a16:creationId xmlns:a16="http://schemas.microsoft.com/office/drawing/2014/main" id="{3C0517F6-56C6-4F90-958C-20C7B1BA4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72200" y="1910834"/>
            <a:ext cx="1954560" cy="1127494"/>
          </a:xfrm>
          <a:prstGeom prst="rect">
            <a:avLst/>
          </a:prstGeom>
        </p:spPr>
      </p:pic>
      <p:pic>
        <p:nvPicPr>
          <p:cNvPr id="8" name="Obrázek 7">
            <a:extLst>
              <a:ext uri="{FF2B5EF4-FFF2-40B4-BE49-F238E27FC236}">
                <a16:creationId xmlns:a16="http://schemas.microsoft.com/office/drawing/2014/main" id="{0E001047-98F4-482D-BE86-32CD004007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04248" y="3027554"/>
            <a:ext cx="1954560" cy="1103364"/>
          </a:xfrm>
          <a:prstGeom prst="rect">
            <a:avLst/>
          </a:prstGeom>
        </p:spPr>
      </p:pic>
    </p:spTree>
    <p:extLst>
      <p:ext uri="{BB962C8B-B14F-4D97-AF65-F5344CB8AC3E}">
        <p14:creationId xmlns:p14="http://schemas.microsoft.com/office/powerpoint/2010/main" val="33825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7743" y="188640"/>
            <a:ext cx="6624736" cy="1080120"/>
          </a:xfrm>
        </p:spPr>
        <p:txBody>
          <a:bodyPr/>
          <a:lstStyle/>
          <a:p>
            <a:pPr>
              <a:lnSpc>
                <a:spcPct val="100000"/>
              </a:lnSpc>
            </a:pPr>
            <a:r>
              <a:rPr lang="cs-CZ" altLang="cs-CZ" dirty="0"/>
              <a:t>Politika integrovaného manažerského systému  ČEPRO, a.s.</a:t>
            </a:r>
            <a:br>
              <a:rPr lang="cs-CZ" altLang="cs-CZ" dirty="0"/>
            </a:br>
            <a:endParaRPr lang="cs-CZ" dirty="0"/>
          </a:p>
        </p:txBody>
      </p:sp>
      <p:sp>
        <p:nvSpPr>
          <p:cNvPr id="3" name="Zástupný symbol pro obsah 2"/>
          <p:cNvSpPr>
            <a:spLocks noGrp="1"/>
          </p:cNvSpPr>
          <p:nvPr>
            <p:ph idx="1"/>
          </p:nvPr>
        </p:nvSpPr>
        <p:spPr>
          <a:xfrm>
            <a:off x="4427984" y="1463532"/>
            <a:ext cx="4248472" cy="4464496"/>
          </a:xfrm>
        </p:spPr>
        <p:txBody>
          <a:bodyPr/>
          <a:lstStyle/>
          <a:p>
            <a:pPr marL="0" indent="0">
              <a:lnSpc>
                <a:spcPts val="3000"/>
              </a:lnSpc>
              <a:buNone/>
            </a:pPr>
            <a:r>
              <a:rPr lang="cs-CZ" altLang="cs-CZ" sz="2000" dirty="0"/>
              <a:t>= integrovaná politika systémů řízení kvality, prevence závažných havárií, ochrany životního prostředí, bezpečnosti práce a požární ochrany.</a:t>
            </a:r>
          </a:p>
          <a:p>
            <a:pPr marL="0" indent="0">
              <a:buNone/>
            </a:pPr>
            <a:r>
              <a:rPr lang="cs-CZ" sz="2000" dirty="0"/>
              <a:t>Vyjadřuje závazek a úmysl vedení společnosti zajistit bezpečnost provozu a  zvyšovat úroveň IMS a závazek uplatnit řízení IMS v celém svém rámci.</a:t>
            </a:r>
          </a:p>
        </p:txBody>
      </p:sp>
      <p:pic>
        <p:nvPicPr>
          <p:cNvPr id="4" name="Obrázek 3" descr="politikaIMS.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3568" y="1458767"/>
            <a:ext cx="3528392" cy="5036882"/>
          </a:xfrm>
          <a:prstGeom prst="rect">
            <a:avLst/>
          </a:prstGeom>
        </p:spPr>
      </p:pic>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3</a:t>
            </a:fld>
            <a:endParaRPr lang="cs-CZ" dirty="0"/>
          </a:p>
        </p:txBody>
      </p:sp>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0792" y="4951562"/>
            <a:ext cx="1268083" cy="431322"/>
          </a:xfrm>
          <a:prstGeom prst="rect">
            <a:avLst/>
          </a:prstGeom>
        </p:spPr>
      </p:pic>
      <p:pic>
        <p:nvPicPr>
          <p:cNvPr id="10" name="Obráze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88989" y="4951561"/>
            <a:ext cx="1242203" cy="431323"/>
          </a:xfrm>
          <a:prstGeom prst="rect">
            <a:avLst/>
          </a:prstGeom>
        </p:spPr>
      </p:pic>
      <p:pic>
        <p:nvPicPr>
          <p:cNvPr id="12" name="Obráze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7" y="5648726"/>
            <a:ext cx="1088431" cy="432000"/>
          </a:xfrm>
          <a:prstGeom prst="rect">
            <a:avLst/>
          </a:prstGeom>
        </p:spPr>
      </p:pic>
    </p:spTree>
    <p:extLst>
      <p:ext uri="{BB962C8B-B14F-4D97-AF65-F5344CB8AC3E}">
        <p14:creationId xmlns:p14="http://schemas.microsoft.com/office/powerpoint/2010/main" val="133451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336704" cy="806302"/>
          </a:xfrm>
        </p:spPr>
        <p:txBody>
          <a:bodyPr/>
          <a:lstStyle/>
          <a:p>
            <a:pPr>
              <a:lnSpc>
                <a:spcPct val="100000"/>
              </a:lnSpc>
            </a:pPr>
            <a:r>
              <a:rPr lang="cs-CZ" altLang="cs-CZ" dirty="0"/>
              <a:t>Poskytování osobních ochranných pracovních prostředků</a:t>
            </a:r>
            <a:br>
              <a:rPr lang="cs-CZ" altLang="cs-CZ" sz="3600" dirty="0"/>
            </a:br>
            <a:endParaRPr lang="cs-CZ" sz="3600" dirty="0"/>
          </a:p>
        </p:txBody>
      </p:sp>
      <p:sp>
        <p:nvSpPr>
          <p:cNvPr id="3" name="Zástupný symbol pro obsah 2"/>
          <p:cNvSpPr>
            <a:spLocks noGrp="1"/>
          </p:cNvSpPr>
          <p:nvPr>
            <p:ph idx="1"/>
          </p:nvPr>
        </p:nvSpPr>
        <p:spPr>
          <a:xfrm>
            <a:off x="539552" y="1484784"/>
            <a:ext cx="8280920" cy="5112568"/>
          </a:xfrm>
        </p:spPr>
        <p:txBody>
          <a:bodyPr/>
          <a:lstStyle/>
          <a:p>
            <a:pPr marL="396000" indent="-396000">
              <a:buNone/>
            </a:pPr>
            <a:r>
              <a:rPr lang="cs-CZ" altLang="cs-CZ" sz="2000" i="1" dirty="0"/>
              <a:t>Intranet – Interní aplikace – Registr řízených dokumentů společnosti</a:t>
            </a:r>
          </a:p>
          <a:p>
            <a:pPr marL="396000" indent="-396000" eaLnBrk="1" hangingPunct="1">
              <a:defRPr/>
            </a:pPr>
            <a:r>
              <a:rPr lang="cs-CZ" altLang="cs-CZ" b="1" dirty="0">
                <a:effectLst>
                  <a:outerShdw blurRad="38100" dist="38100" dir="2700000" algn="tl">
                    <a:srgbClr val="000000">
                      <a:alpha val="43137"/>
                    </a:srgbClr>
                  </a:outerShdw>
                </a:effectLst>
              </a:rPr>
              <a:t>Osobní ochranné pracovní prostředky</a:t>
            </a:r>
            <a:r>
              <a:rPr lang="cs-CZ" altLang="cs-CZ" b="1" dirty="0"/>
              <a:t> </a:t>
            </a:r>
            <a:r>
              <a:rPr lang="cs-CZ" altLang="cs-CZ" dirty="0"/>
              <a:t>jsou prostředky </a:t>
            </a:r>
            <a:r>
              <a:rPr lang="cs-CZ" altLang="cs-CZ" dirty="0">
                <a:effectLst>
                  <a:outerShdw blurRad="38100" dist="38100" dir="2700000" algn="tl">
                    <a:srgbClr val="000000">
                      <a:alpha val="43137"/>
                    </a:srgbClr>
                  </a:outerShdw>
                </a:effectLst>
              </a:rPr>
              <a:t>osobní ochrany</a:t>
            </a:r>
            <a:r>
              <a:rPr lang="cs-CZ" altLang="cs-CZ" dirty="0"/>
              <a:t> schválené příslušnou autorizovanou zkušebnou a </a:t>
            </a:r>
            <a:r>
              <a:rPr lang="cs-CZ" altLang="cs-CZ" dirty="0">
                <a:effectLst>
                  <a:outerShdw blurRad="38100" dist="38100" dir="2700000" algn="tl">
                    <a:srgbClr val="000000">
                      <a:alpha val="43137"/>
                    </a:srgbClr>
                  </a:outerShdw>
                </a:effectLst>
              </a:rPr>
              <a:t>určené k tomu, aby se zaměstnanci jejich používáním chránili </a:t>
            </a:r>
            <a:r>
              <a:rPr lang="cs-CZ" altLang="cs-CZ" dirty="0"/>
              <a:t>před riziky, které by mohla ohrozit jejich život, bezpečnost nebo zdraví při práci.</a:t>
            </a:r>
          </a:p>
          <a:p>
            <a:pPr marL="396000" indent="-396000" eaLnBrk="1" hangingPunct="1">
              <a:defRPr/>
            </a:pPr>
            <a:r>
              <a:rPr lang="cs-CZ" altLang="cs-CZ" dirty="0"/>
              <a:t>Pokud jsou zaměstnanci přiděleny OOPP, musí </a:t>
            </a:r>
            <a:br>
              <a:rPr lang="cs-CZ" altLang="cs-CZ" dirty="0"/>
            </a:br>
            <a:r>
              <a:rPr lang="cs-CZ" altLang="cs-CZ" dirty="0"/>
              <a:t>být z jejich používání proškolen.</a:t>
            </a:r>
          </a:p>
          <a:p>
            <a:pPr marL="396000" indent="-396000" eaLnBrk="1" hangingPunct="1">
              <a:defRPr/>
            </a:pPr>
            <a:r>
              <a:rPr lang="cs-CZ" altLang="cs-CZ" dirty="0"/>
              <a:t>Pro zaměstnance platí povinnost používat na pracovišti</a:t>
            </a:r>
            <a:br>
              <a:rPr lang="cs-CZ" altLang="cs-CZ" dirty="0"/>
            </a:br>
            <a:r>
              <a:rPr lang="cs-CZ" altLang="cs-CZ" dirty="0"/>
              <a:t>bezpečnou obuv i v případě, že na základě vyhodnocení rizik nevzniká nárok na pracovní obuv.</a:t>
            </a: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30</a:t>
            </a:fld>
            <a:endParaRPr lang="cs-CZ" dirty="0"/>
          </a:p>
        </p:txBody>
      </p:sp>
      <p:pic>
        <p:nvPicPr>
          <p:cNvPr id="5" name="Obrázek 4" descr="Obsah obrázku text&#10;&#10;Popis byl vytvořen automaticky">
            <a:extLst>
              <a:ext uri="{FF2B5EF4-FFF2-40B4-BE49-F238E27FC236}">
                <a16:creationId xmlns:a16="http://schemas.microsoft.com/office/drawing/2014/main" id="{1B428468-B58F-4724-9AAB-954A6BD7CB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08004" y="3501008"/>
            <a:ext cx="812468" cy="1656184"/>
          </a:xfrm>
          <a:prstGeom prst="rect">
            <a:avLst/>
          </a:prstGeom>
        </p:spPr>
      </p:pic>
    </p:spTree>
    <p:extLst>
      <p:ext uri="{BB962C8B-B14F-4D97-AF65-F5344CB8AC3E}">
        <p14:creationId xmlns:p14="http://schemas.microsoft.com/office/powerpoint/2010/main" val="182642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7744" y="324000"/>
            <a:ext cx="6552728" cy="872752"/>
          </a:xfrm>
        </p:spPr>
        <p:txBody>
          <a:bodyPr/>
          <a:lstStyle/>
          <a:p>
            <a:pPr marL="0" indent="0" eaLnBrk="1" hangingPunct="1">
              <a:lnSpc>
                <a:spcPct val="100000"/>
              </a:lnSpc>
            </a:pPr>
            <a:r>
              <a:rPr lang="cs-CZ" altLang="cs-CZ" dirty="0"/>
              <a:t>Požadavky na pracoviště a pracovní prostředí </a:t>
            </a:r>
            <a:r>
              <a:rPr lang="cs-CZ" altLang="cs-CZ" sz="2800" b="0" i="1" dirty="0"/>
              <a:t>(NV č. 101/2005 Sb.)</a:t>
            </a:r>
            <a:endParaRPr lang="cs-CZ" altLang="cs-CZ" sz="2800" i="1" dirty="0"/>
          </a:p>
        </p:txBody>
      </p:sp>
      <p:sp>
        <p:nvSpPr>
          <p:cNvPr id="3" name="Zástupný symbol pro obsah 2"/>
          <p:cNvSpPr>
            <a:spLocks noGrp="1"/>
          </p:cNvSpPr>
          <p:nvPr>
            <p:ph idx="1"/>
          </p:nvPr>
        </p:nvSpPr>
        <p:spPr>
          <a:xfrm>
            <a:off x="539552" y="1484784"/>
            <a:ext cx="8280920" cy="4988024"/>
          </a:xfrm>
        </p:spPr>
        <p:txBody>
          <a:bodyPr/>
          <a:lstStyle/>
          <a:p>
            <a:r>
              <a:rPr lang="cs-CZ" altLang="cs-CZ" dirty="0"/>
              <a:t>Pracoviště musí být po dobu provozu udržována potřebnými technickými a organizačními opatřeními, splňujícími požadavky tohoto nařízení, </a:t>
            </a:r>
            <a:r>
              <a:rPr lang="cs-CZ" altLang="cs-CZ" b="1" dirty="0"/>
              <a:t>ve stavu, který neohrožuje bezpečnost a zdraví osob</a:t>
            </a:r>
            <a:r>
              <a:rPr lang="cs-CZ" altLang="cs-CZ" dirty="0"/>
              <a:t> (vybavení a uspořádání pracovišť).</a:t>
            </a:r>
          </a:p>
          <a:p>
            <a:endParaRPr lang="cs-CZ" altLang="cs-CZ" dirty="0"/>
          </a:p>
          <a:p>
            <a:endParaRPr lang="cs-CZ" altLang="cs-CZ" dirty="0"/>
          </a:p>
          <a:p>
            <a:endParaRPr lang="cs-CZ" dirty="0"/>
          </a:p>
          <a:p>
            <a:endParaRPr lang="cs-CZ" dirty="0"/>
          </a:p>
          <a:p>
            <a:endParaRPr lang="cs-CZ" dirty="0"/>
          </a:p>
          <a:p>
            <a:r>
              <a:rPr lang="cs-CZ" dirty="0"/>
              <a:t>Ergonomické uspořádání pracoviště, bezpečný přístup k psacímu stolu, volné únikové cesty, dostatečné osvětlení pracoviště, možné větrání místnosti, atd.</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356992"/>
            <a:ext cx="2904497" cy="1698014"/>
          </a:xfrm>
          <a:prstGeom prst="rect">
            <a:avLst/>
          </a:prstGeom>
        </p:spPr>
      </p:pic>
      <p:sp>
        <p:nvSpPr>
          <p:cNvPr id="10" name="Zástupný symbol pro číslo snímku 9"/>
          <p:cNvSpPr>
            <a:spLocks noGrp="1"/>
          </p:cNvSpPr>
          <p:nvPr>
            <p:ph type="sldNum" sz="quarter" idx="11"/>
          </p:nvPr>
        </p:nvSpPr>
        <p:spPr/>
        <p:txBody>
          <a:bodyPr/>
          <a:lstStyle/>
          <a:p>
            <a:pPr>
              <a:defRPr/>
            </a:pPr>
            <a:fld id="{4ECA28DF-BCCD-44D6-843F-8506027796F1}" type="slidenum">
              <a:rPr lang="cs-CZ" smtClean="0"/>
              <a:pPr>
                <a:defRPr/>
              </a:pPr>
              <a:t>31</a:t>
            </a:fld>
            <a:endParaRPr lang="cs-CZ" dirty="0"/>
          </a:p>
        </p:txBody>
      </p:sp>
      <p:pic>
        <p:nvPicPr>
          <p:cNvPr id="8" name="Obrázek 7">
            <a:extLst>
              <a:ext uri="{FF2B5EF4-FFF2-40B4-BE49-F238E27FC236}">
                <a16:creationId xmlns:a16="http://schemas.microsoft.com/office/drawing/2014/main" id="{81B81076-A7DD-4D2F-A243-18F6E1895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36" y="3344418"/>
            <a:ext cx="2208307" cy="1728000"/>
          </a:xfrm>
          <a:prstGeom prst="rect">
            <a:avLst/>
          </a:prstGeom>
        </p:spPr>
      </p:pic>
    </p:spTree>
    <p:extLst>
      <p:ext uri="{BB962C8B-B14F-4D97-AF65-F5344CB8AC3E}">
        <p14:creationId xmlns:p14="http://schemas.microsoft.com/office/powerpoint/2010/main" val="52665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7704" y="324000"/>
            <a:ext cx="6984776" cy="1016768"/>
          </a:xfrm>
        </p:spPr>
        <p:txBody>
          <a:bodyPr/>
          <a:lstStyle/>
          <a:p>
            <a:pPr>
              <a:lnSpc>
                <a:spcPct val="100000"/>
              </a:lnSpc>
            </a:pPr>
            <a:r>
              <a:rPr lang="cs-CZ" altLang="cs-CZ" dirty="0"/>
              <a:t>Požadavky na pracoviště a pracovní prostředí </a:t>
            </a:r>
            <a:r>
              <a:rPr lang="cs-CZ" altLang="cs-CZ" sz="2800" b="0" i="1" dirty="0"/>
              <a:t>(§ 2 zák. č. 309/2006 Sb.)</a:t>
            </a:r>
            <a:endParaRPr lang="cs-CZ" sz="2800" b="0" i="1" dirty="0"/>
          </a:p>
        </p:txBody>
      </p:sp>
      <p:sp>
        <p:nvSpPr>
          <p:cNvPr id="3" name="Zástupný symbol pro obsah 2"/>
          <p:cNvSpPr>
            <a:spLocks noGrp="1"/>
          </p:cNvSpPr>
          <p:nvPr>
            <p:ph idx="1"/>
          </p:nvPr>
        </p:nvSpPr>
        <p:spPr>
          <a:xfrm>
            <a:off x="539552" y="1556792"/>
            <a:ext cx="8352928" cy="5184576"/>
          </a:xfrm>
        </p:spPr>
        <p:txBody>
          <a:bodyPr/>
          <a:lstStyle/>
          <a:p>
            <a:pPr marL="0" indent="0">
              <a:lnSpc>
                <a:spcPts val="2800"/>
              </a:lnSpc>
              <a:buNone/>
            </a:pPr>
            <a:r>
              <a:rPr lang="cs-CZ" altLang="cs-CZ" dirty="0"/>
              <a:t>Zaměstnavatel je povinen zajistit, aby pracoviště byla prostorově a konstrukčně uspořádána a vybavena tak, aby </a:t>
            </a:r>
            <a:r>
              <a:rPr lang="cs-CZ" altLang="cs-CZ" b="1" dirty="0"/>
              <a:t>pracovní podmínky pro zaměstnance z hlediska BOZP odpovídaly bezpečnostním a hygienickým požadavkům na pracovní prostředí a pracoviště</a:t>
            </a:r>
            <a:r>
              <a:rPr lang="cs-CZ" altLang="cs-CZ" dirty="0"/>
              <a:t>, aby:</a:t>
            </a:r>
          </a:p>
          <a:p>
            <a:pPr marL="396000" indent="-396000">
              <a:lnSpc>
                <a:spcPts val="2800"/>
              </a:lnSpc>
              <a:buFont typeface="+mj-lt"/>
              <a:buAutoNum type="alphaLcParenR"/>
            </a:pPr>
            <a:r>
              <a:rPr lang="cs-CZ" altLang="cs-CZ" sz="2200" dirty="0"/>
              <a:t>prostory určené pro práci, chodby, schodiště a jiné komunikace měly </a:t>
            </a:r>
            <a:r>
              <a:rPr lang="cs-CZ" altLang="cs-CZ" sz="2200" dirty="0">
                <a:effectLst>
                  <a:outerShdw blurRad="38100" dist="38100" dir="2700000" algn="tl">
                    <a:srgbClr val="000000">
                      <a:alpha val="43137"/>
                    </a:srgbClr>
                  </a:outerShdw>
                </a:effectLst>
              </a:rPr>
              <a:t>stanovené rozměry a povrch </a:t>
            </a:r>
            <a:r>
              <a:rPr lang="cs-CZ" altLang="cs-CZ" sz="2200" dirty="0"/>
              <a:t>a byly vybaveny pro činnosti zde vykonávané,</a:t>
            </a:r>
          </a:p>
          <a:p>
            <a:pPr marL="396000" indent="-396000">
              <a:lnSpc>
                <a:spcPts val="2800"/>
              </a:lnSpc>
              <a:buFont typeface="+mj-lt"/>
              <a:buAutoNum type="alphaLcParenR"/>
            </a:pPr>
            <a:r>
              <a:rPr lang="cs-CZ" altLang="cs-CZ" sz="2200" dirty="0"/>
              <a:t>pracoviště byla </a:t>
            </a:r>
            <a:r>
              <a:rPr lang="cs-CZ" altLang="cs-CZ" sz="2200" dirty="0">
                <a:effectLst>
                  <a:outerShdw blurRad="38100" dist="38100" dir="2700000" algn="tl">
                    <a:srgbClr val="000000">
                      <a:alpha val="43137"/>
                    </a:srgbClr>
                  </a:outerShdw>
                </a:effectLst>
              </a:rPr>
              <a:t>osvětlena</a:t>
            </a:r>
            <a:r>
              <a:rPr lang="cs-CZ" altLang="cs-CZ" sz="2200" dirty="0"/>
              <a:t>, pokud možno denním světlem, měla stanovené mikroklimatické podmínky, zejména pokud jde o objem vzduchu, větrání, vlhkost, teplotu a zásobování vodou,</a:t>
            </a:r>
          </a:p>
          <a:p>
            <a:pPr marL="396000" indent="-396000">
              <a:lnSpc>
                <a:spcPts val="2800"/>
              </a:lnSpc>
              <a:buFont typeface="+mj-lt"/>
              <a:buAutoNum type="alphaLcParenR"/>
            </a:pPr>
            <a:r>
              <a:rPr lang="cs-CZ" altLang="cs-CZ" sz="2200" dirty="0">
                <a:effectLst>
                  <a:outerShdw blurRad="38100" dist="38100" dir="2700000" algn="tl">
                    <a:srgbClr val="000000">
                      <a:alpha val="43137"/>
                    </a:srgbClr>
                  </a:outerShdw>
                </a:effectLst>
              </a:rPr>
              <a:t>prostory pro osobní hygienu, převlékání, odkládání osobních věcí, odpočinek a stravování zaměstnanců</a:t>
            </a:r>
            <a:r>
              <a:rPr lang="cs-CZ" altLang="cs-CZ" sz="2200" dirty="0"/>
              <a:t> měly stanovené rozměry, provedení a vybavení,</a:t>
            </a:r>
          </a:p>
          <a:p>
            <a:pPr marL="396000" indent="-396000">
              <a:lnSpc>
                <a:spcPts val="2800"/>
              </a:lnSpc>
            </a:pP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32</a:t>
            </a:fld>
            <a:endParaRPr lang="cs-CZ" dirty="0"/>
          </a:p>
        </p:txBody>
      </p:sp>
    </p:spTree>
    <p:extLst>
      <p:ext uri="{BB962C8B-B14F-4D97-AF65-F5344CB8AC3E}">
        <p14:creationId xmlns:p14="http://schemas.microsoft.com/office/powerpoint/2010/main" val="3754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7704" y="324000"/>
            <a:ext cx="6768752" cy="944760"/>
          </a:xfrm>
        </p:spPr>
        <p:txBody>
          <a:bodyPr/>
          <a:lstStyle/>
          <a:p>
            <a:pPr>
              <a:lnSpc>
                <a:spcPct val="100000"/>
              </a:lnSpc>
            </a:pPr>
            <a:r>
              <a:rPr lang="cs-CZ" altLang="cs-CZ" dirty="0"/>
              <a:t>Požadavky na pracoviště a pracovní prostředí </a:t>
            </a:r>
            <a:r>
              <a:rPr lang="cs-CZ" altLang="cs-CZ" sz="2800" b="0" i="1" dirty="0"/>
              <a:t>(§ 2 zák. č. 309/2006 Sb.)</a:t>
            </a:r>
            <a:endParaRPr lang="cs-CZ" sz="2800" i="1" dirty="0"/>
          </a:p>
        </p:txBody>
      </p:sp>
      <p:sp>
        <p:nvSpPr>
          <p:cNvPr id="3" name="Zástupný symbol pro obsah 2"/>
          <p:cNvSpPr>
            <a:spLocks noGrp="1"/>
          </p:cNvSpPr>
          <p:nvPr>
            <p:ph idx="1"/>
          </p:nvPr>
        </p:nvSpPr>
        <p:spPr>
          <a:xfrm>
            <a:off x="539552" y="1628800"/>
            <a:ext cx="8352928" cy="5040560"/>
          </a:xfrm>
        </p:spPr>
        <p:txBody>
          <a:bodyPr/>
          <a:lstStyle/>
          <a:p>
            <a:pPr marL="396000" indent="-396000">
              <a:lnSpc>
                <a:spcPts val="2800"/>
              </a:lnSpc>
              <a:buFont typeface="+mj-lt"/>
              <a:buAutoNum type="alphaLcParenR" startAt="4"/>
            </a:pPr>
            <a:r>
              <a:rPr lang="cs-CZ" altLang="cs-CZ" sz="2200" dirty="0">
                <a:effectLst>
                  <a:outerShdw blurRad="38100" dist="38100" dir="2700000" algn="tl">
                    <a:srgbClr val="000000">
                      <a:alpha val="43137"/>
                    </a:srgbClr>
                  </a:outerShdw>
                </a:effectLst>
              </a:rPr>
              <a:t>únikové cesty</a:t>
            </a:r>
            <a:r>
              <a:rPr lang="cs-CZ" altLang="cs-CZ" sz="2200" dirty="0"/>
              <a:t>, východy a dopravní komunikace k nim včetně přístupových cest byly stále volné,</a:t>
            </a:r>
          </a:p>
          <a:p>
            <a:pPr marL="396000" indent="-396000">
              <a:lnSpc>
                <a:spcPts val="2800"/>
              </a:lnSpc>
              <a:buFont typeface="+mj-lt"/>
              <a:buAutoNum type="alphaLcParenR" startAt="4"/>
            </a:pPr>
            <a:r>
              <a:rPr lang="cs-CZ" altLang="cs-CZ" sz="2200" dirty="0"/>
              <a:t>v prostorách uvedených v písmenech a) až d) byla zajištěna </a:t>
            </a:r>
            <a:r>
              <a:rPr lang="cs-CZ" altLang="cs-CZ" sz="2200" dirty="0">
                <a:effectLst>
                  <a:outerShdw blurRad="38100" dist="38100" dir="2700000" algn="tl">
                    <a:srgbClr val="000000">
                      <a:alpha val="43137"/>
                    </a:srgbClr>
                  </a:outerShdw>
                </a:effectLst>
              </a:rPr>
              <a:t>pravidelná údržba, úklid a čištění</a:t>
            </a:r>
            <a:r>
              <a:rPr lang="cs-CZ" altLang="cs-CZ" sz="2200" dirty="0"/>
              <a:t>,</a:t>
            </a:r>
          </a:p>
          <a:p>
            <a:pPr marL="396000" indent="-396000">
              <a:lnSpc>
                <a:spcPts val="2800"/>
              </a:lnSpc>
              <a:buFont typeface="+mj-lt"/>
              <a:buAutoNum type="alphaLcParenR" startAt="4"/>
            </a:pPr>
            <a:r>
              <a:rPr lang="cs-CZ" altLang="cs-CZ" sz="2200" dirty="0"/>
              <a:t>pracoviště byla vybavena v rozsahu dohodnutém s příslušným poskytovatelem </a:t>
            </a:r>
            <a:r>
              <a:rPr lang="cs-CZ" altLang="cs-CZ" sz="2200" dirty="0" err="1"/>
              <a:t>pracovnělékařských</a:t>
            </a:r>
            <a:r>
              <a:rPr lang="cs-CZ" altLang="cs-CZ" sz="2200" dirty="0"/>
              <a:t> služeb </a:t>
            </a:r>
            <a:r>
              <a:rPr lang="cs-CZ" altLang="cs-CZ" sz="2200" dirty="0">
                <a:effectLst>
                  <a:outerShdw blurRad="38100" dist="38100" dir="2700000" algn="tl">
                    <a:srgbClr val="000000">
                      <a:alpha val="43137"/>
                    </a:srgbClr>
                  </a:outerShdw>
                </a:effectLst>
              </a:rPr>
              <a:t>prostředky pro poskytnutí první pomoci</a:t>
            </a:r>
            <a:r>
              <a:rPr lang="cs-CZ" altLang="cs-CZ" sz="2200" dirty="0"/>
              <a:t> a vybavena prostředky pro přivolání poskytovatele zdravotnické záchranné služby.</a:t>
            </a:r>
          </a:p>
          <a:p>
            <a:pPr marL="396000" indent="-396000">
              <a:lnSpc>
                <a:spcPts val="2800"/>
              </a:lnSpc>
            </a:pPr>
            <a:r>
              <a:rPr lang="cs-CZ" altLang="cs-CZ" b="1" dirty="0"/>
              <a:t>NV 101/2005 Sb., o podrobnějších požadavcích na pracoviště a pracovní prostředí</a:t>
            </a:r>
          </a:p>
          <a:p>
            <a:pPr marL="1071563" lvl="2" indent="-285750">
              <a:lnSpc>
                <a:spcPts val="2800"/>
              </a:lnSpc>
            </a:pPr>
            <a:r>
              <a:rPr lang="cs-CZ" altLang="cs-CZ" sz="1800" dirty="0"/>
              <a:t>Zaměstnavatel při zajištění bezpečného stavu pracoviště vychází z hodnocení rizik vyplývajících z možných zdrojů ohrožení bezpečnosti a zdraví zaměstnanců ve vztahu k vykonávané činnosti.</a:t>
            </a:r>
            <a:endParaRPr lang="cs-CZ" sz="1800"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33</a:t>
            </a:fld>
            <a:endParaRPr lang="cs-CZ" dirty="0"/>
          </a:p>
        </p:txBody>
      </p:sp>
    </p:spTree>
    <p:extLst>
      <p:ext uri="{BB962C8B-B14F-4D97-AF65-F5344CB8AC3E}">
        <p14:creationId xmlns:p14="http://schemas.microsoft.com/office/powerpoint/2010/main" val="378317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23728" y="188640"/>
            <a:ext cx="6768752" cy="1224136"/>
          </a:xfrm>
        </p:spPr>
        <p:txBody>
          <a:bodyPr/>
          <a:lstStyle/>
          <a:p>
            <a:pPr eaLnBrk="1" hangingPunct="1">
              <a:lnSpc>
                <a:spcPct val="100000"/>
              </a:lnSpc>
            </a:pPr>
            <a:r>
              <a:rPr lang="cs-CZ" altLang="cs-CZ" sz="2800" dirty="0"/>
              <a:t>Požadavky na bezpečný provoz a používání technických zařízení a přístrojů </a:t>
            </a:r>
            <a:br>
              <a:rPr lang="cs-CZ" altLang="cs-CZ" sz="2800" dirty="0"/>
            </a:br>
            <a:r>
              <a:rPr lang="cs-CZ" altLang="cs-CZ" sz="2800" b="0" i="1" dirty="0"/>
              <a:t>(NV č. 378/2001 Sb.)</a:t>
            </a:r>
            <a:endParaRPr lang="cs-CZ" sz="2800" b="0" i="1" dirty="0"/>
          </a:p>
        </p:txBody>
      </p:sp>
      <p:sp>
        <p:nvSpPr>
          <p:cNvPr id="3" name="Zástupný symbol pro obsah 2"/>
          <p:cNvSpPr>
            <a:spLocks noGrp="1"/>
          </p:cNvSpPr>
          <p:nvPr>
            <p:ph idx="1"/>
          </p:nvPr>
        </p:nvSpPr>
        <p:spPr>
          <a:xfrm>
            <a:off x="611560" y="1628800"/>
            <a:ext cx="8208912" cy="4699992"/>
          </a:xfrm>
        </p:spPr>
        <p:txBody>
          <a:bodyPr/>
          <a:lstStyle/>
          <a:p>
            <a:pPr eaLnBrk="1" hangingPunct="1">
              <a:lnSpc>
                <a:spcPts val="3000"/>
              </a:lnSpc>
            </a:pPr>
            <a:r>
              <a:rPr lang="cs-CZ" altLang="cs-CZ" dirty="0"/>
              <a:t>Návody k použití (provozní dokumentace) – zaměstnavatel je povinen prokazatelně seznámit zaměstnance s návody k obsluze</a:t>
            </a:r>
          </a:p>
          <a:p>
            <a:pPr eaLnBrk="1" hangingPunct="1">
              <a:lnSpc>
                <a:spcPts val="3000"/>
              </a:lnSpc>
            </a:pPr>
            <a:r>
              <a:rPr lang="cs-CZ" altLang="cs-CZ" dirty="0"/>
              <a:t>Povinností zaměstnance je provedení kontroly před použitím podle provozní dokumentace </a:t>
            </a:r>
            <a:br>
              <a:rPr lang="cs-CZ" altLang="cs-CZ" dirty="0"/>
            </a:br>
            <a:r>
              <a:rPr lang="cs-CZ" altLang="cs-CZ" dirty="0"/>
              <a:t>(návodu k obsluze)</a:t>
            </a:r>
          </a:p>
          <a:p>
            <a:pPr eaLnBrk="1" hangingPunct="1">
              <a:lnSpc>
                <a:spcPts val="3000"/>
              </a:lnSpc>
            </a:pPr>
            <a:endParaRPr lang="cs-CZ" altLang="cs-CZ" dirty="0"/>
          </a:p>
          <a:p>
            <a:pPr eaLnBrk="1" hangingPunct="1">
              <a:lnSpc>
                <a:spcPts val="3000"/>
              </a:lnSpc>
            </a:pPr>
            <a:endParaRPr lang="cs-CZ" altLang="cs-CZ" dirty="0"/>
          </a:p>
          <a:p>
            <a:pPr eaLnBrk="1" hangingPunct="1">
              <a:lnSpc>
                <a:spcPts val="3000"/>
              </a:lnSpc>
            </a:pPr>
            <a:r>
              <a:rPr lang="cs-CZ" altLang="cs-CZ" dirty="0"/>
              <a:t>Povinností zaměstnavatele je provést kontrolu zařízení nejméně 1x za 12 měsíců v rozsahu stanoveném návodem k obsluze nebo provozním předpisem</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34</a:t>
            </a:fld>
            <a:endParaRPr lang="cs-CZ" dirty="0"/>
          </a:p>
        </p:txBody>
      </p:sp>
      <p:pic>
        <p:nvPicPr>
          <p:cNvPr id="5" name="Zástupný obsah 8">
            <a:extLst>
              <a:ext uri="{FF2B5EF4-FFF2-40B4-BE49-F238E27FC236}">
                <a16:creationId xmlns:a16="http://schemas.microsoft.com/office/drawing/2014/main" id="{B0DB4572-69B5-4F99-AA20-9BF3E299B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299354"/>
            <a:ext cx="2610050" cy="1358883"/>
          </a:xfrm>
          <a:prstGeom prst="rect">
            <a:avLst/>
          </a:prstGeom>
        </p:spPr>
      </p:pic>
    </p:spTree>
    <p:extLst>
      <p:ext uri="{BB962C8B-B14F-4D97-AF65-F5344CB8AC3E}">
        <p14:creationId xmlns:p14="http://schemas.microsoft.com/office/powerpoint/2010/main" val="2345088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188640"/>
            <a:ext cx="6840760" cy="1008112"/>
          </a:xfrm>
        </p:spPr>
        <p:txBody>
          <a:bodyPr/>
          <a:lstStyle/>
          <a:p>
            <a:pPr>
              <a:lnSpc>
                <a:spcPct val="100000"/>
              </a:lnSpc>
            </a:pPr>
            <a:r>
              <a:rPr lang="cs-CZ" altLang="cs-CZ" sz="2800" dirty="0"/>
              <a:t>Požadavky na bezpečný provoz elektrických spotřebičů </a:t>
            </a:r>
            <a:r>
              <a:rPr lang="cs-CZ" altLang="cs-CZ" sz="2800" b="0" i="1" dirty="0"/>
              <a:t>(NV č. 378/2001 Sb.)</a:t>
            </a:r>
            <a:endParaRPr lang="cs-CZ" sz="2800" b="0" i="1" dirty="0"/>
          </a:p>
        </p:txBody>
      </p:sp>
      <p:sp>
        <p:nvSpPr>
          <p:cNvPr id="3" name="Zástupný symbol pro obsah 2"/>
          <p:cNvSpPr>
            <a:spLocks noGrp="1"/>
          </p:cNvSpPr>
          <p:nvPr>
            <p:ph idx="1"/>
          </p:nvPr>
        </p:nvSpPr>
        <p:spPr>
          <a:xfrm>
            <a:off x="611560" y="1556792"/>
            <a:ext cx="8208912" cy="4844008"/>
          </a:xfrm>
        </p:spPr>
        <p:txBody>
          <a:bodyPr/>
          <a:lstStyle/>
          <a:p>
            <a:pPr marL="432000" indent="-432000">
              <a:lnSpc>
                <a:spcPts val="2800"/>
              </a:lnSpc>
              <a:buFontTx/>
              <a:buNone/>
              <a:defRPr/>
            </a:pPr>
            <a:r>
              <a:rPr lang="cs-CZ" b="1" dirty="0"/>
              <a:t>Mezi elektrické spotřebiče patří:</a:t>
            </a:r>
            <a:endParaRPr lang="cs-CZ" dirty="0"/>
          </a:p>
          <a:p>
            <a:pPr marL="432000" indent="-432000">
              <a:lnSpc>
                <a:spcPts val="2800"/>
              </a:lnSpc>
              <a:defRPr/>
            </a:pPr>
            <a:r>
              <a:rPr lang="cs-CZ" dirty="0"/>
              <a:t>elektrické spotřebiče pro domácnost a podobné účely – konvice, lednice, mikrovlnné trouby, vařiče, spirály pro ohřev vody apod.</a:t>
            </a:r>
          </a:p>
          <a:p>
            <a:pPr marL="432000" indent="-432000">
              <a:lnSpc>
                <a:spcPts val="2800"/>
              </a:lnSpc>
              <a:defRPr/>
            </a:pPr>
            <a:r>
              <a:rPr lang="cs-CZ" dirty="0"/>
              <a:t>elektrická svítidla,</a:t>
            </a:r>
          </a:p>
          <a:p>
            <a:pPr marL="432000" indent="-432000">
              <a:lnSpc>
                <a:spcPts val="2800"/>
              </a:lnSpc>
              <a:defRPr/>
            </a:pPr>
            <a:r>
              <a:rPr lang="cs-CZ" dirty="0"/>
              <a:t>elektrická zařízení informační techniky – počítače, tiskárny apod.,</a:t>
            </a:r>
          </a:p>
          <a:p>
            <a:pPr marL="432000" indent="-432000">
              <a:lnSpc>
                <a:spcPts val="2800"/>
              </a:lnSpc>
              <a:defRPr/>
            </a:pPr>
            <a:r>
              <a:rPr lang="cs-CZ" dirty="0"/>
              <a:t>přístroje spotřební elektroniky,</a:t>
            </a:r>
          </a:p>
          <a:p>
            <a:pPr marL="432000" indent="-432000">
              <a:lnSpc>
                <a:spcPts val="2800"/>
              </a:lnSpc>
              <a:defRPr/>
            </a:pPr>
            <a:r>
              <a:rPr lang="cs-CZ" dirty="0"/>
              <a:t>pohyblivé přívody a šňůrová vedení,</a:t>
            </a:r>
          </a:p>
          <a:p>
            <a:pPr marL="432000" indent="-432000">
              <a:lnSpc>
                <a:spcPts val="2800"/>
              </a:lnSpc>
              <a:defRPr/>
            </a:pPr>
            <a:r>
              <a:rPr lang="cs-CZ" dirty="0"/>
              <a:t>elektrické a elektronické měřicí přístroje,</a:t>
            </a:r>
          </a:p>
          <a:p>
            <a:pPr marL="432000" indent="-432000">
              <a:lnSpc>
                <a:spcPts val="2800"/>
              </a:lnSpc>
              <a:defRPr/>
            </a:pPr>
            <a:r>
              <a:rPr lang="cs-CZ" dirty="0"/>
              <a:t>ostatní elektrické spotřebiče – rádia, ventilátory, přímotopy nebo jiné druhy topidel apod.</a:t>
            </a:r>
            <a:endParaRPr lang="cs-CZ" altLang="cs-CZ" dirty="0"/>
          </a:p>
          <a:p>
            <a:pPr marL="432000" indent="-432000">
              <a:lnSpc>
                <a:spcPts val="2800"/>
              </a:lnSpc>
            </a:pP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35</a:t>
            </a:fld>
            <a:endParaRPr lang="cs-CZ" dirty="0"/>
          </a:p>
        </p:txBody>
      </p:sp>
    </p:spTree>
    <p:extLst>
      <p:ext uri="{BB962C8B-B14F-4D97-AF65-F5344CB8AC3E}">
        <p14:creationId xmlns:p14="http://schemas.microsoft.com/office/powerpoint/2010/main" val="288508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vektorová grafika&#10;&#10;Popis byl vytvořen automaticky">
            <a:extLst>
              <a:ext uri="{FF2B5EF4-FFF2-40B4-BE49-F238E27FC236}">
                <a16:creationId xmlns:a16="http://schemas.microsoft.com/office/drawing/2014/main" id="{EFD8B13C-B7C6-4151-8979-260898F3D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1209816"/>
            <a:ext cx="1420954" cy="1251942"/>
          </a:xfrm>
          <a:prstGeom prst="rect">
            <a:avLst/>
          </a:prstGeom>
        </p:spPr>
      </p:pic>
      <p:sp>
        <p:nvSpPr>
          <p:cNvPr id="2" name="Nadpis 1"/>
          <p:cNvSpPr>
            <a:spLocks noGrp="1"/>
          </p:cNvSpPr>
          <p:nvPr>
            <p:ph type="title"/>
          </p:nvPr>
        </p:nvSpPr>
        <p:spPr>
          <a:xfrm>
            <a:off x="2267744" y="260648"/>
            <a:ext cx="6624736" cy="936104"/>
          </a:xfrm>
        </p:spPr>
        <p:txBody>
          <a:bodyPr/>
          <a:lstStyle/>
          <a:p>
            <a:pPr>
              <a:lnSpc>
                <a:spcPct val="100000"/>
              </a:lnSpc>
            </a:pPr>
            <a:r>
              <a:rPr lang="cs-CZ" altLang="cs-CZ" sz="2800" dirty="0"/>
              <a:t>Požadavky na bezpečný provoz elektrických spotřebičů </a:t>
            </a:r>
            <a:r>
              <a:rPr lang="cs-CZ" altLang="cs-CZ" sz="2800" b="0" dirty="0"/>
              <a:t>(NV č. 378/2001 Sb.)</a:t>
            </a:r>
            <a:endParaRPr lang="cs-CZ" sz="2800" dirty="0"/>
          </a:p>
        </p:txBody>
      </p:sp>
      <p:sp>
        <p:nvSpPr>
          <p:cNvPr id="3" name="Zástupný symbol pro obsah 2"/>
          <p:cNvSpPr>
            <a:spLocks noGrp="1"/>
          </p:cNvSpPr>
          <p:nvPr>
            <p:ph idx="1"/>
          </p:nvPr>
        </p:nvSpPr>
        <p:spPr>
          <a:xfrm>
            <a:off x="539552" y="1484784"/>
            <a:ext cx="8352928" cy="5184576"/>
          </a:xfrm>
        </p:spPr>
        <p:txBody>
          <a:bodyPr/>
          <a:lstStyle/>
          <a:p>
            <a:pPr marL="360000" indent="-360000" eaLnBrk="1" hangingPunct="1">
              <a:lnSpc>
                <a:spcPts val="2200"/>
              </a:lnSpc>
              <a:spcBef>
                <a:spcPts val="576"/>
              </a:spcBef>
              <a:buFontTx/>
              <a:buNone/>
              <a:defRPr/>
            </a:pPr>
            <a:r>
              <a:rPr lang="cs-CZ" altLang="cs-CZ" sz="2800" u="sng" dirty="0"/>
              <a:t>Elektrické spotřebiče</a:t>
            </a:r>
          </a:p>
          <a:p>
            <a:pPr marL="360000" indent="-360000">
              <a:lnSpc>
                <a:spcPts val="2200"/>
              </a:lnSpc>
              <a:spcBef>
                <a:spcPts val="576"/>
              </a:spcBef>
              <a:buFontTx/>
              <a:buNone/>
              <a:defRPr/>
            </a:pPr>
            <a:r>
              <a:rPr lang="cs-CZ" sz="2000" b="1" dirty="0"/>
              <a:t>Zaměstnanci nesmí:</a:t>
            </a:r>
            <a:endParaRPr lang="cs-CZ" sz="2000" dirty="0"/>
          </a:p>
          <a:p>
            <a:pPr marL="360000" indent="-360000">
              <a:lnSpc>
                <a:spcPts val="1900"/>
              </a:lnSpc>
              <a:spcBef>
                <a:spcPts val="576"/>
              </a:spcBef>
              <a:defRPr/>
            </a:pPr>
            <a:r>
              <a:rPr lang="cs-CZ" sz="1800" dirty="0"/>
              <a:t>používat vlastní, neschválené a neevidované elektrické spotřebiče</a:t>
            </a:r>
          </a:p>
          <a:p>
            <a:pPr marL="360000" indent="-360000">
              <a:lnSpc>
                <a:spcPts val="1900"/>
              </a:lnSpc>
              <a:spcBef>
                <a:spcPts val="576"/>
              </a:spcBef>
              <a:defRPr/>
            </a:pPr>
            <a:r>
              <a:rPr lang="cs-CZ" sz="1800" dirty="0"/>
              <a:t>obsluhovat spotřebiče mokrýma rukama nebo jsou-li spotřebiče mokré</a:t>
            </a:r>
          </a:p>
          <a:p>
            <a:pPr marL="360000" indent="-360000">
              <a:lnSpc>
                <a:spcPts val="1900"/>
              </a:lnSpc>
              <a:spcBef>
                <a:spcPts val="576"/>
              </a:spcBef>
              <a:defRPr/>
            </a:pPr>
            <a:r>
              <a:rPr lang="cs-CZ" sz="1800" dirty="0"/>
              <a:t>provádět opravy spotřebičů, včetně jejich přívodů, bez náležité odborné způsobilosti podle nařízení vlády č. 194/2022 Sb. a bez pověření k této činnosti</a:t>
            </a:r>
          </a:p>
          <a:p>
            <a:pPr marL="360000" indent="-360000">
              <a:lnSpc>
                <a:spcPts val="1900"/>
              </a:lnSpc>
              <a:spcBef>
                <a:spcPts val="576"/>
              </a:spcBef>
              <a:defRPr/>
            </a:pPr>
            <a:r>
              <a:rPr lang="cs-CZ" sz="1800" dirty="0"/>
              <a:t>přetěžovat spotřebiče nad stanovené technické parametry výrobce</a:t>
            </a:r>
          </a:p>
          <a:p>
            <a:pPr marL="360000" indent="-360000">
              <a:lnSpc>
                <a:spcPts val="1900"/>
              </a:lnSpc>
              <a:spcBef>
                <a:spcPts val="576"/>
              </a:spcBef>
              <a:defRPr/>
            </a:pPr>
            <a:r>
              <a:rPr lang="cs-CZ" sz="1800" dirty="0"/>
              <a:t>používat spotřebiče, pokud na nich vznikne vážná porucha funkce</a:t>
            </a:r>
          </a:p>
          <a:p>
            <a:pPr marL="360000" indent="-360000">
              <a:lnSpc>
                <a:spcPts val="1900"/>
              </a:lnSpc>
              <a:spcBef>
                <a:spcPts val="576"/>
              </a:spcBef>
              <a:defRPr/>
            </a:pPr>
            <a:r>
              <a:rPr lang="cs-CZ" sz="1800" dirty="0"/>
              <a:t>používat spotřebiče s poškozeným elektrickým přívodem</a:t>
            </a:r>
          </a:p>
          <a:p>
            <a:pPr marL="360000" indent="-360000">
              <a:lnSpc>
                <a:spcPts val="1900"/>
              </a:lnSpc>
              <a:spcBef>
                <a:spcPts val="576"/>
              </a:spcBef>
              <a:defRPr/>
            </a:pPr>
            <a:r>
              <a:rPr lang="cs-CZ" sz="1800" dirty="0"/>
              <a:t>používat elektrické spotřebiče s chybějícím ochranným krytem</a:t>
            </a:r>
          </a:p>
          <a:p>
            <a:pPr marL="360000" indent="-360000">
              <a:lnSpc>
                <a:spcPts val="1900"/>
              </a:lnSpc>
              <a:spcBef>
                <a:spcPts val="576"/>
              </a:spcBef>
              <a:defRPr/>
            </a:pPr>
            <a:r>
              <a:rPr lang="cs-CZ" sz="1800" dirty="0"/>
              <a:t>otevírat nebo odstraňovat bezpečnostní kryty a prvky, zakrývat větrací otvory</a:t>
            </a:r>
          </a:p>
          <a:p>
            <a:pPr marL="360000" indent="-360000">
              <a:lnSpc>
                <a:spcPts val="2200"/>
              </a:lnSpc>
              <a:spcBef>
                <a:spcPts val="576"/>
              </a:spcBef>
              <a:buNone/>
              <a:defRPr/>
            </a:pPr>
            <a:r>
              <a:rPr lang="cs-CZ" sz="2000" b="1" dirty="0"/>
              <a:t>Zaměstnanci jsou povinni:</a:t>
            </a:r>
          </a:p>
          <a:p>
            <a:pPr marL="360000" indent="-360000">
              <a:lnSpc>
                <a:spcPts val="1900"/>
              </a:lnSpc>
              <a:spcBef>
                <a:spcPts val="576"/>
              </a:spcBef>
              <a:defRPr/>
            </a:pPr>
            <a:r>
              <a:rPr lang="cs-CZ" sz="1800" dirty="0">
                <a:effectLst>
                  <a:outerShdw blurRad="38100" dist="38100" dir="2700000" algn="tl">
                    <a:srgbClr val="000000">
                      <a:alpha val="43137"/>
                    </a:srgbClr>
                  </a:outerShdw>
                </a:effectLst>
              </a:rPr>
              <a:t>používat jen povolené </a:t>
            </a:r>
            <a:r>
              <a:rPr lang="cs-CZ" sz="1800" dirty="0"/>
              <a:t>elektrické spotřebiče</a:t>
            </a:r>
          </a:p>
          <a:p>
            <a:pPr marL="360000" indent="-360000">
              <a:lnSpc>
                <a:spcPts val="1900"/>
              </a:lnSpc>
              <a:spcBef>
                <a:spcPts val="576"/>
              </a:spcBef>
              <a:defRPr/>
            </a:pPr>
            <a:r>
              <a:rPr lang="cs-CZ" sz="1800" dirty="0"/>
              <a:t>používat elektrické spotřebiče </a:t>
            </a:r>
            <a:r>
              <a:rPr lang="cs-CZ" sz="1800" dirty="0">
                <a:effectLst>
                  <a:outerShdw blurRad="38100" dist="38100" dir="2700000" algn="tl">
                    <a:srgbClr val="000000">
                      <a:alpha val="43137"/>
                    </a:srgbClr>
                  </a:outerShdw>
                </a:effectLst>
              </a:rPr>
              <a:t>jen k těm účelům, pro které jsou výrobcem určeny</a:t>
            </a:r>
          </a:p>
          <a:p>
            <a:pPr marL="360000" indent="-360000">
              <a:lnSpc>
                <a:spcPts val="1900"/>
              </a:lnSpc>
              <a:spcBef>
                <a:spcPts val="576"/>
              </a:spcBef>
              <a:defRPr/>
            </a:pPr>
            <a:r>
              <a:rPr lang="cs-CZ" sz="1800" dirty="0">
                <a:effectLst>
                  <a:outerShdw blurRad="38100" dist="38100" dir="2700000" algn="tl">
                    <a:srgbClr val="000000">
                      <a:alpha val="43137"/>
                    </a:srgbClr>
                  </a:outerShdw>
                </a:effectLst>
              </a:rPr>
              <a:t>vést pohyblivé přívody </a:t>
            </a:r>
            <a:r>
              <a:rPr lang="cs-CZ" sz="1800" dirty="0"/>
              <a:t>elektrických spotřebičů </a:t>
            </a:r>
            <a:r>
              <a:rPr lang="cs-CZ" sz="1800" dirty="0">
                <a:effectLst>
                  <a:outerShdw blurRad="38100" dist="38100" dir="2700000" algn="tl">
                    <a:srgbClr val="000000">
                      <a:alpha val="43137"/>
                    </a:srgbClr>
                  </a:outerShdw>
                </a:effectLst>
              </a:rPr>
              <a:t>mimo průchody a komunikace, nikdy ne přes ostré hrany</a:t>
            </a:r>
            <a:r>
              <a:rPr lang="cs-CZ" sz="1800" dirty="0"/>
              <a:t>, aby nedocházelo k jejich deformaci</a:t>
            </a:r>
          </a:p>
          <a:p>
            <a:pPr marL="360000" indent="-360000">
              <a:lnSpc>
                <a:spcPts val="1900"/>
              </a:lnSpc>
              <a:spcBef>
                <a:spcPts val="576"/>
              </a:spcBef>
              <a:defRPr/>
            </a:pPr>
            <a:r>
              <a:rPr lang="cs-CZ" sz="1800" dirty="0"/>
              <a:t>veškeré závady a poškození hlásit svému nadřízenému</a:t>
            </a:r>
            <a:endParaRPr lang="cs-CZ" dirty="0"/>
          </a:p>
        </p:txBody>
      </p:sp>
      <p:sp>
        <p:nvSpPr>
          <p:cNvPr id="11" name="Zástupný symbol pro číslo snímku 10"/>
          <p:cNvSpPr>
            <a:spLocks noGrp="1"/>
          </p:cNvSpPr>
          <p:nvPr>
            <p:ph type="sldNum" sz="quarter" idx="11"/>
          </p:nvPr>
        </p:nvSpPr>
        <p:spPr/>
        <p:txBody>
          <a:bodyPr/>
          <a:lstStyle/>
          <a:p>
            <a:pPr>
              <a:defRPr/>
            </a:pPr>
            <a:fld id="{4ECA28DF-BCCD-44D6-843F-8506027796F1}" type="slidenum">
              <a:rPr lang="cs-CZ" smtClean="0"/>
              <a:pPr>
                <a:defRPr/>
              </a:pPr>
              <a:t>36</a:t>
            </a:fld>
            <a:endParaRPr lang="cs-CZ" dirty="0"/>
          </a:p>
        </p:txBody>
      </p:sp>
    </p:spTree>
    <p:extLst>
      <p:ext uri="{BB962C8B-B14F-4D97-AF65-F5344CB8AC3E}">
        <p14:creationId xmlns:p14="http://schemas.microsoft.com/office/powerpoint/2010/main" val="2873674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23728" y="260648"/>
            <a:ext cx="6696744" cy="1080120"/>
          </a:xfrm>
        </p:spPr>
        <p:txBody>
          <a:bodyPr/>
          <a:lstStyle/>
          <a:p>
            <a:pPr marL="0" indent="0" eaLnBrk="1" hangingPunct="1">
              <a:lnSpc>
                <a:spcPts val="2000"/>
              </a:lnSpc>
              <a:defRPr/>
            </a:pPr>
            <a:br>
              <a:rPr lang="cs-CZ" altLang="cs-CZ" u="sng" dirty="0"/>
            </a:br>
            <a:r>
              <a:rPr lang="cs-CZ" altLang="cs-CZ" dirty="0"/>
              <a:t>První pomoc při úrazech elektrickým</a:t>
            </a:r>
            <a:br>
              <a:rPr lang="cs-CZ" altLang="cs-CZ" dirty="0"/>
            </a:br>
            <a:br>
              <a:rPr lang="cs-CZ" altLang="cs-CZ" dirty="0"/>
            </a:br>
            <a:r>
              <a:rPr lang="cs-CZ" altLang="cs-CZ" dirty="0"/>
              <a:t> proudem</a:t>
            </a:r>
          </a:p>
        </p:txBody>
      </p:sp>
      <p:sp>
        <p:nvSpPr>
          <p:cNvPr id="3" name="Zástupný symbol pro obsah 2"/>
          <p:cNvSpPr>
            <a:spLocks noGrp="1"/>
          </p:cNvSpPr>
          <p:nvPr>
            <p:ph idx="1"/>
          </p:nvPr>
        </p:nvSpPr>
        <p:spPr>
          <a:xfrm>
            <a:off x="611560" y="1556792"/>
            <a:ext cx="8208912" cy="5040560"/>
          </a:xfrm>
        </p:spPr>
        <p:txBody>
          <a:bodyPr/>
          <a:lstStyle/>
          <a:p>
            <a:pPr marL="0" indent="0">
              <a:buNone/>
              <a:defRPr/>
            </a:pPr>
            <a:r>
              <a:rPr lang="cs-CZ" dirty="0"/>
              <a:t>Tyto úrazy mohou vzniknout zejména v důsledku neopatrné nebo neodborné manipulace s elektrickým zařízením či při úderu blesku. </a:t>
            </a:r>
          </a:p>
          <a:p>
            <a:pPr marL="432000" indent="-432000">
              <a:buFontTx/>
              <a:buNone/>
              <a:defRPr/>
            </a:pPr>
            <a:r>
              <a:rPr lang="cs-CZ" b="1" dirty="0"/>
              <a:t>Příznakem jsou:</a:t>
            </a:r>
          </a:p>
          <a:p>
            <a:pPr marL="432000" indent="-432000">
              <a:defRPr/>
            </a:pPr>
            <a:r>
              <a:rPr lang="cs-CZ" dirty="0"/>
              <a:t>malé popáleniny, příškvary na vstupu a výstupu proudu z těla,</a:t>
            </a:r>
          </a:p>
          <a:p>
            <a:pPr marL="432000" indent="-432000">
              <a:defRPr/>
            </a:pPr>
            <a:r>
              <a:rPr lang="cs-CZ" dirty="0"/>
              <a:t>bezvědomí, zastavení srdeční činnosti a dýchání,</a:t>
            </a:r>
          </a:p>
          <a:p>
            <a:pPr marL="432000" indent="-432000">
              <a:defRPr/>
            </a:pPr>
            <a:r>
              <a:rPr lang="cs-CZ" dirty="0"/>
              <a:t>křeče končetinového svalstva,</a:t>
            </a:r>
          </a:p>
          <a:p>
            <a:pPr marL="432000" indent="-432000">
              <a:defRPr/>
            </a:pPr>
            <a:r>
              <a:rPr lang="cs-CZ" dirty="0"/>
              <a:t>při zapálení oděvu jsou viditelné popáleniny, jinak je vnější poškození malé,</a:t>
            </a:r>
          </a:p>
          <a:p>
            <a:pPr marL="432000" indent="-432000">
              <a:defRPr/>
            </a:pPr>
            <a:r>
              <a:rPr lang="cs-CZ" dirty="0"/>
              <a:t>vnitřní poškození orgánů však může být výrazné a život ohrožující.</a:t>
            </a:r>
          </a:p>
          <a:p>
            <a:pPr marL="432000" indent="-432000"/>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37</a:t>
            </a:fld>
            <a:endParaRPr lang="cs-CZ" dirty="0"/>
          </a:p>
        </p:txBody>
      </p:sp>
    </p:spTree>
    <p:extLst>
      <p:ext uri="{BB962C8B-B14F-4D97-AF65-F5344CB8AC3E}">
        <p14:creationId xmlns:p14="http://schemas.microsoft.com/office/powerpoint/2010/main" val="296556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a:extLst>
              <a:ext uri="{FF2B5EF4-FFF2-40B4-BE49-F238E27FC236}">
                <a16:creationId xmlns:a16="http://schemas.microsoft.com/office/drawing/2014/main" id="{8E32C201-2CB1-4B9C-965A-5C29D0FB3E59}"/>
              </a:ext>
            </a:extLst>
          </p:cNvPr>
          <p:cNvGrpSpPr>
            <a:grpSpLocks noChangeAspect="1"/>
          </p:cNvGrpSpPr>
          <p:nvPr/>
        </p:nvGrpSpPr>
        <p:grpSpPr>
          <a:xfrm>
            <a:off x="6247004" y="3842985"/>
            <a:ext cx="2572494" cy="1440000"/>
            <a:chOff x="5756084" y="3645024"/>
            <a:chExt cx="2920372" cy="1634732"/>
          </a:xfrm>
        </p:grpSpPr>
        <p:pic>
          <p:nvPicPr>
            <p:cNvPr id="5" name="Obrázek 4" descr="Obsah obrázku text&#10;&#10;Popis byl vytvořen automaticky">
              <a:extLst>
                <a:ext uri="{FF2B5EF4-FFF2-40B4-BE49-F238E27FC236}">
                  <a16:creationId xmlns:a16="http://schemas.microsoft.com/office/drawing/2014/main" id="{978F5502-2868-4964-A1FD-F13EB47628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56084" y="3659756"/>
              <a:ext cx="2874021" cy="1620000"/>
            </a:xfrm>
            <a:prstGeom prst="rect">
              <a:avLst/>
            </a:prstGeom>
          </p:spPr>
        </p:pic>
        <p:sp>
          <p:nvSpPr>
            <p:cNvPr id="6" name="Obdélník 5">
              <a:extLst>
                <a:ext uri="{FF2B5EF4-FFF2-40B4-BE49-F238E27FC236}">
                  <a16:creationId xmlns:a16="http://schemas.microsoft.com/office/drawing/2014/main" id="{FDB94422-3CB2-437E-B168-9A8A900D4758}"/>
                </a:ext>
              </a:extLst>
            </p:cNvPr>
            <p:cNvSpPr/>
            <p:nvPr/>
          </p:nvSpPr>
          <p:spPr bwMode="auto">
            <a:xfrm>
              <a:off x="7239000" y="3645024"/>
              <a:ext cx="1437456" cy="10081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4200" b="0" i="0" u="none" strike="noStrike" cap="none" normalizeH="0" baseline="0">
                <a:ln>
                  <a:noFill/>
                </a:ln>
                <a:solidFill>
                  <a:schemeClr val="tx2"/>
                </a:solidFill>
                <a:effectLst/>
                <a:latin typeface="Times New Roman" pitchFamily="18" charset="0"/>
              </a:endParaRPr>
            </a:p>
          </p:txBody>
        </p:sp>
      </p:grpSp>
      <p:sp>
        <p:nvSpPr>
          <p:cNvPr id="2" name="Nadpis 1"/>
          <p:cNvSpPr>
            <a:spLocks noGrp="1"/>
          </p:cNvSpPr>
          <p:nvPr>
            <p:ph type="title"/>
          </p:nvPr>
        </p:nvSpPr>
        <p:spPr>
          <a:xfrm>
            <a:off x="2123728" y="324000"/>
            <a:ext cx="6552728" cy="742950"/>
          </a:xfrm>
        </p:spPr>
        <p:txBody>
          <a:bodyPr/>
          <a:lstStyle/>
          <a:p>
            <a:pPr>
              <a:lnSpc>
                <a:spcPct val="100000"/>
              </a:lnSpc>
            </a:pPr>
            <a:r>
              <a:rPr lang="cs-CZ" altLang="cs-CZ" dirty="0"/>
              <a:t>První pomoc při úrazech elektrickým</a:t>
            </a:r>
            <a:br>
              <a:rPr lang="cs-CZ" altLang="cs-CZ" dirty="0"/>
            </a:br>
            <a:r>
              <a:rPr lang="cs-CZ" altLang="cs-CZ" dirty="0"/>
              <a:t> proudem</a:t>
            </a:r>
            <a:endParaRPr lang="cs-CZ" dirty="0"/>
          </a:p>
        </p:txBody>
      </p:sp>
      <p:sp>
        <p:nvSpPr>
          <p:cNvPr id="3" name="Zástupný symbol pro obsah 2"/>
          <p:cNvSpPr>
            <a:spLocks noGrp="1"/>
          </p:cNvSpPr>
          <p:nvPr>
            <p:ph idx="1"/>
          </p:nvPr>
        </p:nvSpPr>
        <p:spPr>
          <a:xfrm>
            <a:off x="539552" y="1556792"/>
            <a:ext cx="8280920" cy="5184576"/>
          </a:xfrm>
        </p:spPr>
        <p:txBody>
          <a:bodyPr/>
          <a:lstStyle/>
          <a:p>
            <a:pPr marL="432000" indent="-432000">
              <a:buFontTx/>
              <a:buNone/>
              <a:defRPr/>
            </a:pPr>
            <a:r>
              <a:rPr lang="cs-CZ" b="1" u="sng" dirty="0"/>
              <a:t>První pomoc:</a:t>
            </a:r>
          </a:p>
          <a:p>
            <a:pPr marL="432000" lvl="1" indent="-432000">
              <a:lnSpc>
                <a:spcPts val="2500"/>
              </a:lnSpc>
              <a:buFont typeface="Wingdings" panose="05000000000000000000" pitchFamily="2" charset="2"/>
              <a:buChar char="§"/>
              <a:defRPr/>
            </a:pPr>
            <a:r>
              <a:rPr lang="cs-CZ" sz="2000" dirty="0"/>
              <a:t>Odtáhnout (vyprostit) postiženého z dosahu elektrického proudu či proud vypnout.</a:t>
            </a:r>
          </a:p>
          <a:p>
            <a:pPr marL="432000" lvl="1" indent="-432000">
              <a:lnSpc>
                <a:spcPts val="2500"/>
              </a:lnSpc>
              <a:buFont typeface="Wingdings" panose="05000000000000000000" pitchFamily="2" charset="2"/>
              <a:buChar char="§"/>
              <a:defRPr/>
            </a:pPr>
            <a:r>
              <a:rPr lang="cs-CZ" sz="2000" b="1" dirty="0"/>
              <a:t>Nedotýkat se holou rukou jeho těla ani vlhkých částí oděvu, pokud nebyl elektrický proud vypnut!</a:t>
            </a:r>
          </a:p>
          <a:p>
            <a:pPr marL="432000" lvl="1" indent="-432000">
              <a:lnSpc>
                <a:spcPts val="2500"/>
              </a:lnSpc>
              <a:buFont typeface="Wingdings" panose="05000000000000000000" pitchFamily="2" charset="2"/>
              <a:buChar char="§"/>
              <a:defRPr/>
            </a:pPr>
            <a:r>
              <a:rPr lang="cs-CZ" sz="2000" dirty="0"/>
              <a:t>Zajistit nejprve rány, které silně krvácejí z tepny.</a:t>
            </a:r>
          </a:p>
          <a:p>
            <a:pPr marL="432000" lvl="1" indent="-432000">
              <a:lnSpc>
                <a:spcPts val="2500"/>
              </a:lnSpc>
              <a:buFont typeface="Wingdings" panose="05000000000000000000" pitchFamily="2" charset="2"/>
              <a:buChar char="§"/>
              <a:defRPr/>
            </a:pPr>
            <a:r>
              <a:rPr lang="cs-CZ" sz="2000" dirty="0"/>
              <a:t>Zkontrolovat, zda je postižený při vědomí, dýchá a má znatelný tep.</a:t>
            </a:r>
          </a:p>
          <a:p>
            <a:pPr marL="432000" lvl="1" indent="-432000">
              <a:lnSpc>
                <a:spcPts val="2500"/>
              </a:lnSpc>
              <a:buFont typeface="Wingdings" panose="05000000000000000000" pitchFamily="2" charset="2"/>
              <a:buChar char="§"/>
              <a:defRPr/>
            </a:pPr>
            <a:r>
              <a:rPr lang="cs-CZ" sz="2000" dirty="0"/>
              <a:t>Sterilně přikrýt popáleniny.</a:t>
            </a:r>
          </a:p>
          <a:p>
            <a:pPr marL="432000" lvl="1" indent="-432000">
              <a:lnSpc>
                <a:spcPts val="2500"/>
              </a:lnSpc>
              <a:buFont typeface="Wingdings" panose="05000000000000000000" pitchFamily="2" charset="2"/>
              <a:buChar char="§"/>
              <a:defRPr/>
            </a:pPr>
            <a:r>
              <a:rPr lang="cs-CZ" sz="2000" dirty="0"/>
              <a:t>Provést opatření proti šoku.</a:t>
            </a:r>
          </a:p>
          <a:p>
            <a:pPr marL="0" lvl="1" indent="0">
              <a:lnSpc>
                <a:spcPts val="2500"/>
              </a:lnSpc>
              <a:buNone/>
              <a:defRPr/>
            </a:pPr>
            <a:endParaRPr lang="cs-CZ" sz="2000" dirty="0"/>
          </a:p>
          <a:p>
            <a:pPr marL="0" lvl="1" indent="0">
              <a:lnSpc>
                <a:spcPts val="2500"/>
              </a:lnSpc>
              <a:buNone/>
              <a:defRPr/>
            </a:pPr>
            <a:r>
              <a:rPr lang="cs-CZ" sz="2000" dirty="0"/>
              <a:t>Zachránce musí dbát především na vlastní bezpečnost, musí pamatovat na to, aby se sám nedostal do elektrického obvodu, aby při poskytování pomoci stál na nevodivé podložce, nedotkl se kovových předmětů, mokré zdi, mokrého oděvu postiženého apod.</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38</a:t>
            </a:fld>
            <a:endParaRPr lang="cs-CZ" dirty="0"/>
          </a:p>
        </p:txBody>
      </p:sp>
    </p:spTree>
    <p:extLst>
      <p:ext uri="{BB962C8B-B14F-4D97-AF65-F5344CB8AC3E}">
        <p14:creationId xmlns:p14="http://schemas.microsoft.com/office/powerpoint/2010/main" val="788138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BEBA8EAE-BF5A-486C-A8C5-ECC9F3942E4B}">
                <a14:imgProps xmlns:a14="http://schemas.microsoft.com/office/drawing/2010/main">
                  <a14:imgLayer r:embed="rId3">
                    <a14:imgEffect>
                      <a14:backgroundRemoval t="11091" b="90545" l="12261" r="93040">
                        <a14:foregroundMark x1="13282" y1="18485" x2="27714" y2="11697"/>
                        <a14:foregroundMark x1="27905" y1="11697" x2="92273" y2="18000"/>
                        <a14:foregroundMark x1="13027" y1="18848" x2="13857" y2="81030"/>
                        <a14:foregroundMark x1="13729" y1="81636" x2="78991" y2="90182"/>
                        <a14:foregroundMark x1="92146" y1="18000" x2="92018" y2="17636"/>
                        <a14:foregroundMark x1="60345" y1="14606" x2="92273" y2="17212"/>
                      </a14:backgroundRemoval>
                    </a14:imgEffect>
                  </a14:imgLayer>
                </a14:imgProps>
              </a:ext>
              <a:ext uri="{28A0092B-C50C-407E-A947-70E740481C1C}">
                <a14:useLocalDpi xmlns:a14="http://schemas.microsoft.com/office/drawing/2010/main" val="0"/>
              </a:ext>
            </a:extLst>
          </a:blip>
          <a:stretch>
            <a:fillRect/>
          </a:stretch>
        </p:blipFill>
        <p:spPr>
          <a:xfrm>
            <a:off x="7740352" y="3645024"/>
            <a:ext cx="1224136" cy="1289156"/>
          </a:xfrm>
          <a:prstGeom prst="rect">
            <a:avLst/>
          </a:prstGeom>
        </p:spPr>
      </p:pic>
      <p:sp>
        <p:nvSpPr>
          <p:cNvPr id="2" name="Nadpis 1"/>
          <p:cNvSpPr>
            <a:spLocks noGrp="1"/>
          </p:cNvSpPr>
          <p:nvPr>
            <p:ph type="title"/>
          </p:nvPr>
        </p:nvSpPr>
        <p:spPr/>
        <p:txBody>
          <a:bodyPr/>
          <a:lstStyle/>
          <a:p>
            <a:r>
              <a:rPr lang="cs-CZ" dirty="0"/>
              <a:t>Poskytování první pomoci</a:t>
            </a:r>
          </a:p>
        </p:txBody>
      </p:sp>
      <p:sp>
        <p:nvSpPr>
          <p:cNvPr id="3" name="Zástupný symbol pro obsah 2"/>
          <p:cNvSpPr>
            <a:spLocks noGrp="1"/>
          </p:cNvSpPr>
          <p:nvPr>
            <p:ph idx="1"/>
          </p:nvPr>
        </p:nvSpPr>
        <p:spPr>
          <a:xfrm>
            <a:off x="611560" y="1412776"/>
            <a:ext cx="8208912" cy="5040560"/>
          </a:xfrm>
        </p:spPr>
        <p:txBody>
          <a:bodyPr/>
          <a:lstStyle/>
          <a:p>
            <a:pPr marL="0" indent="0" eaLnBrk="1" hangingPunct="1">
              <a:buNone/>
              <a:defRPr/>
            </a:pPr>
            <a:r>
              <a:rPr lang="cs-CZ" altLang="cs-CZ" sz="2000" dirty="0"/>
              <a:t>Metodickým návodem pro poskytování první pomoci jsou </a:t>
            </a:r>
            <a:r>
              <a:rPr lang="cs-CZ" altLang="cs-CZ" sz="2000" b="1" dirty="0">
                <a:effectLst>
                  <a:outerShdw blurRad="38100" dist="38100" dir="2700000" algn="tl">
                    <a:srgbClr val="000000">
                      <a:alpha val="43137"/>
                    </a:srgbClr>
                  </a:outerShdw>
                </a:effectLst>
              </a:rPr>
              <a:t>Obecné zásady při poskytování první pomoci</a:t>
            </a:r>
            <a:r>
              <a:rPr lang="cs-CZ" altLang="cs-CZ" sz="2000" dirty="0"/>
              <a:t>, umístěné na intranetu společnosti v sekci Dokumenty společnosti &gt; Bezpečnost.</a:t>
            </a:r>
          </a:p>
          <a:p>
            <a:pPr marL="432000" indent="-457200" eaLnBrk="1" hangingPunct="1">
              <a:buFontTx/>
              <a:buNone/>
              <a:defRPr/>
            </a:pPr>
            <a:r>
              <a:rPr lang="cs-CZ" altLang="cs-CZ" b="1" dirty="0"/>
              <a:t>Lékárnička</a:t>
            </a:r>
          </a:p>
          <a:p>
            <a:pPr marL="432000" indent="-457200" eaLnBrk="1" hangingPunct="1">
              <a:defRPr/>
            </a:pPr>
            <a:r>
              <a:rPr lang="cs-CZ" altLang="cs-CZ" dirty="0"/>
              <a:t>Na centrále společnosti je lékárnička s prostředky pro poskytnutí první pomoci umístěná </a:t>
            </a:r>
            <a:r>
              <a:rPr lang="pl-PL" altLang="cs-CZ" dirty="0"/>
              <a:t>u dveří sekretariátu obchodního úseku.</a:t>
            </a:r>
            <a:endParaRPr lang="cs-CZ" altLang="cs-CZ" dirty="0"/>
          </a:p>
          <a:p>
            <a:pPr marL="432000" indent="-457200" eaLnBrk="1" hangingPunct="1">
              <a:buFontTx/>
              <a:buNone/>
              <a:defRPr/>
            </a:pPr>
            <a:r>
              <a:rPr lang="cs-CZ" altLang="cs-CZ" b="1" dirty="0"/>
              <a:t>Poskytování první pomoci</a:t>
            </a:r>
          </a:p>
          <a:p>
            <a:pPr marL="432000" indent="-457200" eaLnBrk="1" hangingPunct="1">
              <a:defRPr/>
            </a:pPr>
            <a:r>
              <a:rPr lang="cs-CZ" altLang="cs-CZ" dirty="0"/>
              <a:t>Jako poskytovatelé první pomoci jsou určeni proškolení zaměstnanci</a:t>
            </a:r>
            <a:endParaRPr lang="cs-CZ" dirty="0"/>
          </a:p>
        </p:txBody>
      </p:sp>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39</a:t>
            </a:fld>
            <a:endParaRPr lang="cs-CZ" dirty="0"/>
          </a:p>
        </p:txBody>
      </p:sp>
    </p:spTree>
    <p:extLst>
      <p:ext uri="{BB962C8B-B14F-4D97-AF65-F5344CB8AC3E}">
        <p14:creationId xmlns:p14="http://schemas.microsoft.com/office/powerpoint/2010/main" val="384350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CEB421-8CEE-4855-9A7F-BE1D286C82AD}"/>
              </a:ext>
            </a:extLst>
          </p:cNvPr>
          <p:cNvSpPr>
            <a:spLocks noGrp="1"/>
          </p:cNvSpPr>
          <p:nvPr>
            <p:ph type="title"/>
          </p:nvPr>
        </p:nvSpPr>
        <p:spPr>
          <a:xfrm>
            <a:off x="2339752" y="324000"/>
            <a:ext cx="6336704" cy="656728"/>
          </a:xfrm>
        </p:spPr>
        <p:txBody>
          <a:bodyPr/>
          <a:lstStyle/>
          <a:p>
            <a:r>
              <a:rPr lang="cs-CZ" dirty="0"/>
              <a:t>Bezpečnost na intranetu</a:t>
            </a:r>
          </a:p>
        </p:txBody>
      </p:sp>
      <p:sp>
        <p:nvSpPr>
          <p:cNvPr id="3" name="Zástupný obsah 2">
            <a:extLst>
              <a:ext uri="{FF2B5EF4-FFF2-40B4-BE49-F238E27FC236}">
                <a16:creationId xmlns:a16="http://schemas.microsoft.com/office/drawing/2014/main" id="{9C53A492-B7D1-4BB5-BA99-B983F576A414}"/>
              </a:ext>
            </a:extLst>
          </p:cNvPr>
          <p:cNvSpPr>
            <a:spLocks noGrp="1"/>
          </p:cNvSpPr>
          <p:nvPr>
            <p:ph idx="1"/>
          </p:nvPr>
        </p:nvSpPr>
        <p:spPr>
          <a:xfrm>
            <a:off x="719138" y="1196752"/>
            <a:ext cx="7967662" cy="5204048"/>
          </a:xfrm>
        </p:spPr>
        <p:txBody>
          <a:bodyPr/>
          <a:lstStyle/>
          <a:p>
            <a:r>
              <a:rPr lang="cs-CZ" dirty="0"/>
              <a:t>Na </a:t>
            </a:r>
            <a:r>
              <a:rPr lang="cs-CZ" dirty="0">
                <a:hlinkClick r:id="rId2"/>
              </a:rPr>
              <a:t>https://int.ceproas.cz/interni-aplikace</a:t>
            </a:r>
            <a:r>
              <a:rPr lang="cs-CZ" dirty="0"/>
              <a:t> naleznete mj.:</a:t>
            </a:r>
          </a:p>
          <a:p>
            <a:r>
              <a:rPr lang="cs-CZ" dirty="0"/>
              <a:t>Registr řízených dokumentů, ve kterém vyhledáte interní řízené dokumenty potřebné pro vaši práci</a:t>
            </a:r>
          </a:p>
          <a:p>
            <a:r>
              <a:rPr lang="cs-CZ" dirty="0"/>
              <a:t>Aplikace pro hlášení mimořádných událostí a </a:t>
            </a:r>
            <a:r>
              <a:rPr lang="cs-CZ" dirty="0" err="1"/>
              <a:t>skoronehod</a:t>
            </a:r>
            <a:endParaRPr lang="cs-CZ" dirty="0"/>
          </a:p>
          <a:p>
            <a:r>
              <a:rPr lang="cs-CZ" dirty="0"/>
              <a:t>Aplikaci CHEMAX, která obsahuje databázi chemických látek a směsí používaných ve společnosti</a:t>
            </a:r>
          </a:p>
          <a:p>
            <a:r>
              <a:rPr lang="cs-CZ" dirty="0"/>
              <a:t>Na </a:t>
            </a:r>
            <a:r>
              <a:rPr lang="cs-CZ" dirty="0">
                <a:hlinkClick r:id="rId3"/>
              </a:rPr>
              <a:t>https://int.ceproas.cz/dokumenty-spolecnosti/bezpecnost</a:t>
            </a:r>
            <a:r>
              <a:rPr lang="cs-CZ" dirty="0"/>
              <a:t> naleznete mj.:</a:t>
            </a:r>
          </a:p>
          <a:p>
            <a:r>
              <a:rPr lang="cs-CZ" dirty="0"/>
              <a:t>Šablony dokumentů vztahujících se k oblastem PO, BOZP, PZH a OŽP</a:t>
            </a:r>
          </a:p>
          <a:p>
            <a:r>
              <a:rPr lang="cs-CZ" dirty="0"/>
              <a:t>Další informace z oblasti bezpečnosti a IMS, např. zprávu o přezkoumání IMS a mapu procesů společnosti</a:t>
            </a:r>
          </a:p>
          <a:p>
            <a:endParaRPr lang="cs-CZ" dirty="0"/>
          </a:p>
        </p:txBody>
      </p:sp>
      <p:sp>
        <p:nvSpPr>
          <p:cNvPr id="4" name="Zástupný symbol pro číslo snímku 3">
            <a:extLst>
              <a:ext uri="{FF2B5EF4-FFF2-40B4-BE49-F238E27FC236}">
                <a16:creationId xmlns:a16="http://schemas.microsoft.com/office/drawing/2014/main" id="{ECEFD8A3-9991-4638-9E1F-E6A19CAD47B9}"/>
              </a:ext>
            </a:extLst>
          </p:cNvPr>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4</a:t>
            </a:fld>
            <a:endParaRPr lang="cs-CZ" dirty="0">
              <a:solidFill>
                <a:srgbClr val="007759"/>
              </a:solidFill>
            </a:endParaRPr>
          </a:p>
        </p:txBody>
      </p:sp>
    </p:spTree>
    <p:extLst>
      <p:ext uri="{BB962C8B-B14F-4D97-AF65-F5344CB8AC3E}">
        <p14:creationId xmlns:p14="http://schemas.microsoft.com/office/powerpoint/2010/main" val="3790603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Nařízení vlády č. 194/2022 Sb. </a:t>
            </a:r>
          </a:p>
        </p:txBody>
      </p:sp>
      <p:sp>
        <p:nvSpPr>
          <p:cNvPr id="3" name="Zástupný symbol pro obsah 2"/>
          <p:cNvSpPr>
            <a:spLocks noGrp="1"/>
          </p:cNvSpPr>
          <p:nvPr>
            <p:ph idx="1"/>
          </p:nvPr>
        </p:nvSpPr>
        <p:spPr>
          <a:xfrm>
            <a:off x="611560" y="1556792"/>
            <a:ext cx="8208912" cy="4896544"/>
          </a:xfrm>
        </p:spPr>
        <p:txBody>
          <a:bodyPr/>
          <a:lstStyle/>
          <a:p>
            <a:pPr marL="0" indent="0">
              <a:buNone/>
            </a:pPr>
            <a:r>
              <a:rPr lang="cs-CZ" altLang="cs-CZ" u="sng" dirty="0"/>
              <a:t>Požadavky kladené na odbornou způsobilost k výkonu činností na elektrických zařízeních</a:t>
            </a:r>
          </a:p>
          <a:p>
            <a:pPr marL="0" indent="0">
              <a:buNone/>
            </a:pPr>
            <a:endParaRPr lang="cs-CZ" altLang="cs-CZ" u="sng" dirty="0"/>
          </a:p>
          <a:p>
            <a:pPr eaLnBrk="1" hangingPunct="1">
              <a:defRPr/>
            </a:pPr>
            <a:r>
              <a:rPr lang="cs-CZ" altLang="cs-CZ" dirty="0"/>
              <a:t>Za činnost na elektrickém zařízení vyžadující odbornou způsobilost se nepovažuje obsluha elektrického zařízení malého a nízkého napětí.</a:t>
            </a:r>
          </a:p>
          <a:p>
            <a:pPr eaLnBrk="1" hangingPunct="1">
              <a:defRPr/>
            </a:pPr>
            <a:r>
              <a:rPr lang="cs-CZ" altLang="cs-CZ" dirty="0"/>
              <a:t>Ostatní činnosti a řízení činností na elektrických zařízeních a v jejich blízkosti mohou vykonávat jen osoby odborně způsobilé k dané činnosti – osoby poučené, osoby znalé, elektrotechnici, vedoucí elektrotechnici a revizní technici.</a:t>
            </a:r>
          </a:p>
          <a:p>
            <a:pPr marL="0" indent="0">
              <a:buNone/>
            </a:pPr>
            <a:endParaRPr lang="cs-CZ" altLang="cs-CZ" u="sng" dirty="0"/>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40</a:t>
            </a:fld>
            <a:endParaRPr lang="cs-CZ" dirty="0"/>
          </a:p>
        </p:txBody>
      </p:sp>
    </p:spTree>
    <p:extLst>
      <p:ext uri="{BB962C8B-B14F-4D97-AF65-F5344CB8AC3E}">
        <p14:creationId xmlns:p14="http://schemas.microsoft.com/office/powerpoint/2010/main" val="841862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324000"/>
            <a:ext cx="6336704" cy="944760"/>
          </a:xfrm>
        </p:spPr>
        <p:txBody>
          <a:bodyPr/>
          <a:lstStyle/>
          <a:p>
            <a:pPr>
              <a:lnSpc>
                <a:spcPct val="100000"/>
              </a:lnSpc>
            </a:pPr>
            <a:r>
              <a:rPr lang="cs-CZ" altLang="cs-CZ" sz="3200" b="1" dirty="0"/>
              <a:t>Bezpečnostní značky a značení</a:t>
            </a:r>
            <a:r>
              <a:rPr lang="cs-CZ" altLang="cs-CZ" sz="3200" dirty="0"/>
              <a:t> </a:t>
            </a:r>
            <a:br>
              <a:rPr lang="cs-CZ" altLang="cs-CZ" sz="3200" b="0" dirty="0"/>
            </a:br>
            <a:r>
              <a:rPr lang="cs-CZ" altLang="cs-CZ" sz="2800" b="0" i="1" dirty="0"/>
              <a:t>(NV č. 375/2017 Sb.)</a:t>
            </a:r>
            <a:endParaRPr lang="cs-CZ" sz="2800" b="0" i="1" dirty="0"/>
          </a:p>
        </p:txBody>
      </p:sp>
      <p:sp>
        <p:nvSpPr>
          <p:cNvPr id="3" name="Zástupný symbol pro obsah 2"/>
          <p:cNvSpPr>
            <a:spLocks noGrp="1"/>
          </p:cNvSpPr>
          <p:nvPr>
            <p:ph idx="1"/>
          </p:nvPr>
        </p:nvSpPr>
        <p:spPr>
          <a:xfrm>
            <a:off x="611560" y="1628800"/>
            <a:ext cx="8064896" cy="4772000"/>
          </a:xfrm>
        </p:spPr>
        <p:txBody>
          <a:bodyPr/>
          <a:lstStyle/>
          <a:p>
            <a:pPr marL="432000" indent="-432000">
              <a:lnSpc>
                <a:spcPts val="2800"/>
              </a:lnSpc>
              <a:buFontTx/>
              <a:buNone/>
              <a:defRPr/>
            </a:pPr>
            <a:r>
              <a:rPr lang="cs-CZ" altLang="cs-CZ" b="1" dirty="0"/>
              <a:t>Zaměstnavatel je povinen:</a:t>
            </a:r>
            <a:endParaRPr lang="cs-CZ" altLang="cs-CZ" dirty="0"/>
          </a:p>
          <a:p>
            <a:pPr marL="0" indent="0">
              <a:lnSpc>
                <a:spcPts val="2800"/>
              </a:lnSpc>
              <a:buNone/>
              <a:defRPr/>
            </a:pPr>
            <a:r>
              <a:rPr lang="cs-CZ" altLang="cs-CZ" sz="2200" dirty="0"/>
              <a:t>označovat pracoviště a ostatní místa příslušnými výstražnými a bezpečnostními značkami, příkazy, zákazy a pokyny ve vztahu k BOZP a PO.</a:t>
            </a:r>
          </a:p>
          <a:p>
            <a:pPr marL="432000" indent="-432000" eaLnBrk="1" hangingPunct="1">
              <a:lnSpc>
                <a:spcPts val="2800"/>
              </a:lnSpc>
              <a:defRPr/>
            </a:pPr>
            <a:endParaRPr lang="cs-CZ" altLang="cs-CZ" sz="2200" dirty="0"/>
          </a:p>
          <a:p>
            <a:pPr marL="432000" indent="-432000" eaLnBrk="1" hangingPunct="1">
              <a:lnSpc>
                <a:spcPts val="2800"/>
              </a:lnSpc>
              <a:defRPr/>
            </a:pPr>
            <a:endParaRPr lang="cs-CZ" altLang="cs-CZ" sz="2200" dirty="0"/>
          </a:p>
          <a:p>
            <a:pPr marL="432000" indent="-432000" eaLnBrk="1" hangingPunct="1">
              <a:lnSpc>
                <a:spcPts val="2800"/>
              </a:lnSpc>
              <a:defRPr/>
            </a:pPr>
            <a:endParaRPr lang="cs-CZ" altLang="cs-CZ" sz="2200" dirty="0"/>
          </a:p>
          <a:p>
            <a:pPr marL="432000" indent="-432000">
              <a:lnSpc>
                <a:spcPts val="2800"/>
              </a:lnSpc>
            </a:pPr>
            <a:endParaRPr lang="cs-CZ"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3925" y="3227779"/>
            <a:ext cx="504000" cy="693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212505"/>
            <a:ext cx="504000" cy="70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stromprop.cz/_obrazky/eshop/2/m2_0306.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072" y="3205922"/>
            <a:ext cx="504000" cy="7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3986814"/>
            <a:ext cx="504000" cy="71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stromprop.cz/_obrazky/eshop/7/m2_4301.gif">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6072" y="3973758"/>
            <a:ext cx="504000" cy="71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stromprop.cz/_obrazky/eshop/5/m2_2101.gif">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3925" y="4764492"/>
            <a:ext cx="504000" cy="7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stromprop.cz/_obrazky/eshop/5/m2_2301a.gif">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92080" y="4769599"/>
            <a:ext cx="504000" cy="71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www.stromprop.cz/_obrazky/eshop/5/m2_2403d.gif">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76072" y="4771336"/>
            <a:ext cx="504000" cy="71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ttp://www.stromprop.cz/_obrazky/eshop/5/m2_2601.gif">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40785" y="4771336"/>
            <a:ext cx="504000" cy="7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http://www.stromprop.cz/_obrazky/eshop/5/m2_2616.gif">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08304" y="4776443"/>
            <a:ext cx="504000" cy="71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stromprop.cz/_obrazky/eshop/9/m2_6131a.gif">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33925" y="5563189"/>
            <a:ext cx="504000" cy="7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www.stromprop.cz/_obrazky/eshop/9/m2_7702.gif">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92080" y="5577283"/>
            <a:ext cx="504000" cy="71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ástupný symbol pro číslo snímku 21"/>
          <p:cNvSpPr>
            <a:spLocks noGrp="1"/>
          </p:cNvSpPr>
          <p:nvPr>
            <p:ph type="sldNum" sz="quarter" idx="11"/>
          </p:nvPr>
        </p:nvSpPr>
        <p:spPr/>
        <p:txBody>
          <a:bodyPr/>
          <a:lstStyle/>
          <a:p>
            <a:pPr>
              <a:defRPr/>
            </a:pPr>
            <a:fld id="{4ECA28DF-BCCD-44D6-843F-8506027796F1}" type="slidenum">
              <a:rPr lang="cs-CZ" smtClean="0"/>
              <a:pPr>
                <a:defRPr/>
              </a:pPr>
              <a:t>41</a:t>
            </a:fld>
            <a:endParaRPr lang="cs-CZ" dirty="0"/>
          </a:p>
        </p:txBody>
      </p:sp>
      <p:pic>
        <p:nvPicPr>
          <p:cNvPr id="24" name="Obrázek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633925" y="3976399"/>
            <a:ext cx="504000" cy="717031"/>
          </a:xfrm>
          <a:prstGeom prst="rect">
            <a:avLst/>
          </a:prstGeom>
        </p:spPr>
      </p:pic>
      <p:pic>
        <p:nvPicPr>
          <p:cNvPr id="25" name="Obrázek 2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40785" y="5685287"/>
            <a:ext cx="504000" cy="504000"/>
          </a:xfrm>
          <a:prstGeom prst="rect">
            <a:avLst/>
          </a:prstGeom>
        </p:spPr>
      </p:pic>
      <p:pic>
        <p:nvPicPr>
          <p:cNvPr id="26" name="Obrázek 25"/>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5976072" y="5685287"/>
            <a:ext cx="504000" cy="498883"/>
          </a:xfrm>
          <a:prstGeom prst="rect">
            <a:avLst/>
          </a:prstGeom>
        </p:spPr>
      </p:pic>
      <p:pic>
        <p:nvPicPr>
          <p:cNvPr id="27" name="Obrázek 26"/>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7308303" y="5757287"/>
            <a:ext cx="778130" cy="360000"/>
          </a:xfrm>
          <a:prstGeom prst="rect">
            <a:avLst/>
          </a:prstGeom>
        </p:spPr>
      </p:pic>
      <p:pic>
        <p:nvPicPr>
          <p:cNvPr id="28" name="Obrázek 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640785" y="4092322"/>
            <a:ext cx="504000" cy="504000"/>
          </a:xfrm>
          <a:prstGeom prst="rect">
            <a:avLst/>
          </a:prstGeom>
        </p:spPr>
      </p:pic>
      <p:graphicFrame>
        <p:nvGraphicFramePr>
          <p:cNvPr id="23" name="Tabulka 22"/>
          <p:cNvGraphicFramePr>
            <a:graphicFrameLocks noGrp="1"/>
          </p:cNvGraphicFramePr>
          <p:nvPr>
            <p:extLst>
              <p:ext uri="{D42A27DB-BD31-4B8C-83A1-F6EECF244321}">
                <p14:modId xmlns:p14="http://schemas.microsoft.com/office/powerpoint/2010/main" val="254965322"/>
              </p:ext>
            </p:extLst>
          </p:nvPr>
        </p:nvGraphicFramePr>
        <p:xfrm>
          <a:off x="611560" y="3175927"/>
          <a:ext cx="8136904" cy="3264444"/>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783348">
                <a:tc>
                  <a:txBody>
                    <a:bodyPr/>
                    <a:lstStyle/>
                    <a:p>
                      <a:pPr algn="r"/>
                      <a:r>
                        <a:rPr lang="cs-CZ" b="1" dirty="0">
                          <a:effectLst>
                            <a:outerShdw blurRad="38100" dist="38100" dir="2700000" algn="tl">
                              <a:srgbClr val="000000">
                                <a:alpha val="43137"/>
                              </a:srgbClr>
                            </a:outerShdw>
                          </a:effectLst>
                          <a:latin typeface="Franklin Gothic Book" panose="020B0503020102020204" pitchFamily="34" charset="0"/>
                        </a:rPr>
                        <a:t>Výstražné – </a:t>
                      </a:r>
                      <a:r>
                        <a:rPr lang="pl-PL" dirty="0">
                          <a:latin typeface="Franklin Gothic Book" panose="020B0503020102020204" pitchFamily="34" charset="0"/>
                        </a:rPr>
                        <a:t>upozorňují na riziko </a:t>
                      </a:r>
                      <a:br>
                        <a:rPr lang="pl-PL" dirty="0">
                          <a:latin typeface="Franklin Gothic Book" panose="020B0503020102020204" pitchFamily="34" charset="0"/>
                        </a:rPr>
                      </a:br>
                      <a:r>
                        <a:rPr lang="pl-PL" dirty="0">
                          <a:latin typeface="Franklin Gothic Book" panose="020B0503020102020204" pitchFamily="34" charset="0"/>
                        </a:rPr>
                        <a:t>v daném prostoru</a:t>
                      </a:r>
                      <a:endParaRPr lang="cs-CZ" dirty="0">
                        <a:latin typeface="Franklin Gothic Book" panose="020B05030201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latin typeface="Franklin Gothic Book" panose="020B05030201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83348">
                <a:tc>
                  <a:txBody>
                    <a:bodyPr/>
                    <a:lstStyle/>
                    <a:p>
                      <a:pPr algn="r"/>
                      <a:r>
                        <a:rPr lang="cs-CZ" b="1" dirty="0">
                          <a:effectLst>
                            <a:outerShdw blurRad="38100" dist="38100" dir="2700000" algn="tl">
                              <a:srgbClr val="000000">
                                <a:alpha val="43137"/>
                              </a:srgbClr>
                            </a:outerShdw>
                          </a:effectLst>
                          <a:latin typeface="Franklin Gothic Book" panose="020B0503020102020204" pitchFamily="34" charset="0"/>
                        </a:rPr>
                        <a:t>Zákazové</a:t>
                      </a:r>
                      <a:r>
                        <a:rPr lang="cs-CZ" dirty="0">
                          <a:latin typeface="Franklin Gothic Book" panose="020B0503020102020204" pitchFamily="34" charset="0"/>
                        </a:rPr>
                        <a:t> – vyznačují zakázané činnosti v daném prostoru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latin typeface="Franklin Gothic Book" panose="020B05030201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33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altLang="cs-CZ" sz="1800" b="1" dirty="0">
                          <a:effectLst>
                            <a:outerShdw blurRad="38100" dist="38100" dir="2700000" algn="tl">
                              <a:srgbClr val="000000">
                                <a:alpha val="43137"/>
                              </a:srgbClr>
                            </a:outerShdw>
                          </a:effectLst>
                          <a:latin typeface="Franklin Gothic Book" panose="020B0503020102020204" pitchFamily="34" charset="0"/>
                        </a:rPr>
                        <a:t>Příkazové</a:t>
                      </a:r>
                      <a:r>
                        <a:rPr lang="cs-CZ" altLang="cs-CZ" sz="1800" dirty="0">
                          <a:latin typeface="Franklin Gothic Book" panose="020B0503020102020204" pitchFamily="34" charset="0"/>
                        </a:rPr>
                        <a:t> – ukládají pokyny, které musí být plněny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latin typeface="Franklin Gothic Book" panose="020B05030201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33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altLang="cs-CZ" sz="1800" b="1" dirty="0">
                          <a:effectLst>
                            <a:outerShdw blurRad="38100" dist="38100" dir="2700000" algn="tl">
                              <a:srgbClr val="000000">
                                <a:alpha val="43137"/>
                              </a:srgbClr>
                            </a:outerShdw>
                          </a:effectLst>
                          <a:latin typeface="Franklin Gothic Book" panose="020B0503020102020204" pitchFamily="34" charset="0"/>
                        </a:rPr>
                        <a:t>Informativní </a:t>
                      </a:r>
                      <a:r>
                        <a:rPr lang="cs-CZ" altLang="cs-CZ" sz="1800" b="0" dirty="0">
                          <a:effectLst/>
                          <a:latin typeface="Franklin Gothic Book" panose="020B0503020102020204" pitchFamily="34" charset="0"/>
                        </a:rPr>
                        <a:t>– slouží pro označení únikové cesty, nouzového východu, místa první pomoci apod.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latin typeface="Franklin Gothic Book" panose="020B05030201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7934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260648"/>
            <a:ext cx="6768752" cy="1008112"/>
          </a:xfrm>
        </p:spPr>
        <p:txBody>
          <a:bodyPr/>
          <a:lstStyle/>
          <a:p>
            <a:pPr>
              <a:lnSpc>
                <a:spcPct val="100000"/>
              </a:lnSpc>
            </a:pPr>
            <a:r>
              <a:rPr lang="cs-CZ" altLang="cs-CZ" dirty="0"/>
              <a:t>BOZP při provozu motorových vozidel </a:t>
            </a:r>
            <a:r>
              <a:rPr lang="cs-CZ" altLang="cs-CZ" sz="2800" b="0" i="1" dirty="0"/>
              <a:t>(NV č. 168/2002 Sb.)</a:t>
            </a:r>
            <a:endParaRPr lang="cs-CZ" sz="2800" b="0" i="1" dirty="0"/>
          </a:p>
        </p:txBody>
      </p:sp>
      <p:sp>
        <p:nvSpPr>
          <p:cNvPr id="3" name="Zástupný symbol pro obsah 2"/>
          <p:cNvSpPr>
            <a:spLocks noGrp="1"/>
          </p:cNvSpPr>
          <p:nvPr>
            <p:ph idx="1"/>
          </p:nvPr>
        </p:nvSpPr>
        <p:spPr>
          <a:xfrm>
            <a:off x="611560" y="1628800"/>
            <a:ext cx="8208912" cy="4968552"/>
          </a:xfrm>
        </p:spPr>
        <p:txBody>
          <a:bodyPr/>
          <a:lstStyle/>
          <a:p>
            <a:pPr eaLnBrk="1" hangingPunct="1"/>
            <a:r>
              <a:rPr lang="cs-CZ" altLang="cs-CZ" dirty="0"/>
              <a:t>Při odstraňování poruch, ke kterým došlo během jízdy na pozemních komunikacích a kdy je nutno na ně vstoupit, musí zaměstnanci </a:t>
            </a:r>
            <a:r>
              <a:rPr lang="cs-CZ" altLang="cs-CZ" b="1" dirty="0"/>
              <a:t>používat výstražné vesty </a:t>
            </a:r>
            <a:r>
              <a:rPr lang="cs-CZ" altLang="cs-CZ" dirty="0"/>
              <a:t>s vysokou viditelností.</a:t>
            </a:r>
          </a:p>
          <a:p>
            <a:pPr eaLnBrk="1" hangingPunct="1"/>
            <a:r>
              <a:rPr lang="cs-CZ" altLang="cs-CZ" dirty="0"/>
              <a:t>Pokud řidič nemá výstražnou vestu, nemůže vystoupit z vozidla z důvodu možného rizika (zranění způsobené jiným automobilem z důvodu špatné viditelnosti při opravě svého vozidla).</a:t>
            </a:r>
          </a:p>
          <a:p>
            <a:pPr eaLnBrk="1" hangingPunct="1"/>
            <a:r>
              <a:rPr lang="cs-CZ" altLang="cs-CZ" dirty="0"/>
              <a:t>Řidič tzv. referentského (služebního) vozidla nemusí mít přidělenu vlastní výstražnou vestu, vždy ale musí být zajištěno, že v každém služebním vozidle bude umístěna tato výstražná vesta.</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42</a:t>
            </a:fld>
            <a:endParaRPr lang="cs-CZ" dirty="0"/>
          </a:p>
        </p:txBody>
      </p:sp>
    </p:spTree>
    <p:extLst>
      <p:ext uri="{BB962C8B-B14F-4D97-AF65-F5344CB8AC3E}">
        <p14:creationId xmlns:p14="http://schemas.microsoft.com/office/powerpoint/2010/main" val="1322638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23728" y="260648"/>
            <a:ext cx="6696744" cy="872752"/>
          </a:xfrm>
        </p:spPr>
        <p:txBody>
          <a:bodyPr/>
          <a:lstStyle/>
          <a:p>
            <a:pPr>
              <a:lnSpc>
                <a:spcPct val="100000"/>
              </a:lnSpc>
            </a:pPr>
            <a:r>
              <a:rPr lang="cs-CZ" altLang="cs-CZ" dirty="0"/>
              <a:t>BOZP při provozu motorových vozidel </a:t>
            </a:r>
            <a:r>
              <a:rPr lang="cs-CZ" altLang="cs-CZ" sz="2800" b="0" i="1" dirty="0"/>
              <a:t>(NV č. 168/2002 Sb.)</a:t>
            </a:r>
            <a:endParaRPr lang="cs-CZ" sz="2800" i="1" dirty="0"/>
          </a:p>
        </p:txBody>
      </p:sp>
      <p:sp>
        <p:nvSpPr>
          <p:cNvPr id="3" name="Zástupný symbol pro obsah 2"/>
          <p:cNvSpPr>
            <a:spLocks noGrp="1"/>
          </p:cNvSpPr>
          <p:nvPr>
            <p:ph idx="1"/>
          </p:nvPr>
        </p:nvSpPr>
        <p:spPr>
          <a:xfrm>
            <a:off x="611560" y="1628800"/>
            <a:ext cx="8208912" cy="4699992"/>
          </a:xfrm>
        </p:spPr>
        <p:txBody>
          <a:bodyPr/>
          <a:lstStyle/>
          <a:p>
            <a:pPr eaLnBrk="1" hangingPunct="1"/>
            <a:r>
              <a:rPr lang="cs-CZ" altLang="cs-CZ" u="sng" dirty="0"/>
              <a:t>Bezpečná obuv k řízení vozidla </a:t>
            </a:r>
            <a:r>
              <a:rPr lang="cs-CZ" altLang="cs-CZ" dirty="0"/>
              <a:t>– obuv s pevnou patou, která nemůže řidiči z nohy spadnout nebo se samovolně vyzout (pásková obuv s pevnou patou, polobotky, apod.).</a:t>
            </a:r>
          </a:p>
          <a:p>
            <a:pPr eaLnBrk="1" hangingPunct="1"/>
            <a:endParaRPr lang="cs-CZ" altLang="cs-CZ" dirty="0"/>
          </a:p>
          <a:p>
            <a:pPr eaLnBrk="1" hangingPunct="1"/>
            <a:r>
              <a:rPr lang="cs-CZ" altLang="cs-CZ" u="sng" dirty="0"/>
              <a:t>Nevhodná obuv k řízení vozidla </a:t>
            </a:r>
            <a:r>
              <a:rPr lang="cs-CZ" altLang="cs-CZ" dirty="0"/>
              <a:t>– zaměstnancům je zakázáno řízení vozidla např. v pantoflích, neboť hrozí nebezpečí pádu volné obuvi pod pedál a ztížení ovládání vozidla, dále hrozí riziko při vystupování z vozidla (špatné došlápnutí, sesmeknutí nohy řidiče – pohmoždění kotníku).</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43</a:t>
            </a:fld>
            <a:endParaRPr lang="cs-CZ" dirty="0"/>
          </a:p>
        </p:txBody>
      </p:sp>
    </p:spTree>
    <p:extLst>
      <p:ext uri="{BB962C8B-B14F-4D97-AF65-F5344CB8AC3E}">
        <p14:creationId xmlns:p14="http://schemas.microsoft.com/office/powerpoint/2010/main" val="2824790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480720" cy="944760"/>
          </a:xfrm>
        </p:spPr>
        <p:txBody>
          <a:bodyPr/>
          <a:lstStyle/>
          <a:p>
            <a:pPr>
              <a:lnSpc>
                <a:spcPct val="100000"/>
              </a:lnSpc>
            </a:pPr>
            <a:r>
              <a:rPr lang="cs-CZ" altLang="cs-CZ" dirty="0"/>
              <a:t>BOZP při provozu motorových vozidel </a:t>
            </a:r>
            <a:r>
              <a:rPr lang="cs-CZ" altLang="cs-CZ" sz="2800" b="0" i="1" dirty="0"/>
              <a:t>(NV č. 168/2002 Sb.)</a:t>
            </a:r>
            <a:endParaRPr lang="cs-CZ" sz="2800" b="0" i="1" dirty="0"/>
          </a:p>
        </p:txBody>
      </p:sp>
      <p:sp>
        <p:nvSpPr>
          <p:cNvPr id="3" name="Zástupný symbol pro obsah 2"/>
          <p:cNvSpPr>
            <a:spLocks noGrp="1"/>
          </p:cNvSpPr>
          <p:nvPr>
            <p:ph idx="1"/>
          </p:nvPr>
        </p:nvSpPr>
        <p:spPr>
          <a:xfrm>
            <a:off x="467544" y="1484784"/>
            <a:ext cx="8496944" cy="5060032"/>
          </a:xfrm>
        </p:spPr>
        <p:txBody>
          <a:bodyPr/>
          <a:lstStyle/>
          <a:p>
            <a:pPr marL="360000" indent="-360000" eaLnBrk="1" hangingPunct="1">
              <a:lnSpc>
                <a:spcPts val="2500"/>
              </a:lnSpc>
              <a:spcBef>
                <a:spcPts val="400"/>
              </a:spcBef>
            </a:pPr>
            <a:r>
              <a:rPr lang="cs-CZ" altLang="cs-CZ" sz="2000" dirty="0"/>
              <a:t>U zaměstnance, který řídí dopravní prostředek je zaměstnavatel povinen zajistit, aby nepřekročil </a:t>
            </a:r>
            <a:r>
              <a:rPr lang="cs-CZ" altLang="cs-CZ" sz="2000" b="1" dirty="0"/>
              <a:t>max. dobu řízení, která činí 4,5 hod</a:t>
            </a:r>
            <a:r>
              <a:rPr lang="cs-CZ" altLang="cs-CZ" sz="2000" dirty="0"/>
              <a:t>.; za dobu řízení se považuje i přerušení řízení na dobu kratší než 15 minut. </a:t>
            </a:r>
            <a:r>
              <a:rPr lang="cs-CZ" altLang="cs-CZ" sz="2000" dirty="0">
                <a:effectLst>
                  <a:outerShdw blurRad="38100" dist="38100" dir="2700000" algn="tl">
                    <a:srgbClr val="000000">
                      <a:alpha val="43137"/>
                    </a:srgbClr>
                  </a:outerShdw>
                </a:effectLst>
              </a:rPr>
              <a:t>Nejpozději po uplynutí maximální doby řízení musí být řízení přerušeno bezpečnostní přestávkou v trvání nejméně 30 minut</a:t>
            </a:r>
            <a:r>
              <a:rPr lang="cs-CZ" altLang="cs-CZ" sz="2000" dirty="0"/>
              <a:t>, nenásleduje-li nepřetržitý odpočinek mezi dvěma směnami nebo nepřetržitý odpočinek v týdnu. Bezpečnostní přestávka může být rozdělena do dvou částí v trvání nejméně 15 minut zařazených do doby řízení.</a:t>
            </a:r>
          </a:p>
          <a:p>
            <a:pPr marL="360000" indent="-360000" eaLnBrk="1" hangingPunct="1">
              <a:lnSpc>
                <a:spcPts val="2500"/>
              </a:lnSpc>
              <a:spcBef>
                <a:spcPts val="400"/>
              </a:spcBef>
            </a:pPr>
            <a:r>
              <a:rPr lang="cs-CZ" altLang="cs-CZ" sz="2000" dirty="0"/>
              <a:t>Během bezpečnostní přestávky řidič </a:t>
            </a:r>
            <a:r>
              <a:rPr lang="cs-CZ" altLang="cs-CZ" sz="2000" dirty="0">
                <a:effectLst>
                  <a:outerShdw blurRad="38100" dist="38100" dir="2700000" algn="tl">
                    <a:srgbClr val="000000">
                      <a:alpha val="43137"/>
                    </a:srgbClr>
                  </a:outerShdw>
                </a:effectLst>
              </a:rPr>
              <a:t>nesmí vykonávat žádnou činnost</a:t>
            </a:r>
            <a:r>
              <a:rPr lang="cs-CZ" altLang="cs-CZ" sz="2000" dirty="0"/>
              <a:t> vyplývající z jeho pracovních povinností, kromě dozoru na vozidlo a jeho náklad. Bezpečnostní přestávky a přestávky na jídlo a oddech se mohou slučovat; přestávky se neposkytují na začátku a na konci pracovní doby.</a:t>
            </a:r>
          </a:p>
          <a:p>
            <a:pPr marL="360000" indent="-360000" eaLnBrk="1" hangingPunct="1">
              <a:lnSpc>
                <a:spcPts val="2500"/>
              </a:lnSpc>
              <a:spcBef>
                <a:spcPts val="400"/>
              </a:spcBef>
            </a:pPr>
            <a:r>
              <a:rPr lang="cs-CZ" altLang="cs-CZ" sz="2000" dirty="0"/>
              <a:t>Řidič je povinen vést v listinné formě nebo technickým zařízením denní evidenci o době řízení dopravního prostředku a o čerpání bezpečnostních přestávek.</a:t>
            </a:r>
            <a:endParaRPr lang="cs-CZ" sz="2000"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44</a:t>
            </a:fld>
            <a:endParaRPr lang="cs-CZ" dirty="0"/>
          </a:p>
        </p:txBody>
      </p:sp>
    </p:spTree>
    <p:extLst>
      <p:ext uri="{BB962C8B-B14F-4D97-AF65-F5344CB8AC3E}">
        <p14:creationId xmlns:p14="http://schemas.microsoft.com/office/powerpoint/2010/main" val="3773863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480720" cy="944760"/>
          </a:xfrm>
        </p:spPr>
        <p:txBody>
          <a:bodyPr/>
          <a:lstStyle/>
          <a:p>
            <a:pPr>
              <a:lnSpc>
                <a:spcPct val="100000"/>
              </a:lnSpc>
            </a:pPr>
            <a:r>
              <a:rPr lang="cs-CZ" altLang="cs-CZ" sz="2400" dirty="0"/>
              <a:t>Práce a pracoviště zakázané těhotným zaměstnankyním </a:t>
            </a:r>
            <a:r>
              <a:rPr lang="cs-CZ" altLang="cs-CZ" sz="2400" b="0" i="1" dirty="0"/>
              <a:t>(</a:t>
            </a:r>
            <a:r>
              <a:rPr lang="cs-CZ" altLang="cs-CZ" sz="2400" b="0" i="1" dirty="0" err="1"/>
              <a:t>Vyhl</a:t>
            </a:r>
            <a:r>
              <a:rPr lang="cs-CZ" altLang="cs-CZ" sz="2400" b="0" i="1" dirty="0"/>
              <a:t>. č. 180/2015 Sb.)</a:t>
            </a:r>
            <a:endParaRPr lang="cs-CZ" sz="2400" b="0" i="1" dirty="0"/>
          </a:p>
        </p:txBody>
      </p:sp>
      <p:sp>
        <p:nvSpPr>
          <p:cNvPr id="3" name="Zástupný symbol pro obsah 2"/>
          <p:cNvSpPr>
            <a:spLocks noGrp="1"/>
          </p:cNvSpPr>
          <p:nvPr>
            <p:ph idx="1"/>
          </p:nvPr>
        </p:nvSpPr>
        <p:spPr>
          <a:xfrm>
            <a:off x="467544" y="1339380"/>
            <a:ext cx="8496944" cy="5060032"/>
          </a:xfrm>
        </p:spPr>
        <p:txBody>
          <a:bodyPr/>
          <a:lstStyle/>
          <a:p>
            <a:pPr marL="0" marR="0" lvl="0" indent="0" algn="l" rtl="0">
              <a:lnSpc>
                <a:spcPct val="100000"/>
              </a:lnSpc>
              <a:spcBef>
                <a:spcPts val="0"/>
              </a:spcBef>
              <a:spcAft>
                <a:spcPts val="0"/>
              </a:spcAft>
              <a:buClr>
                <a:srgbClr val="FFFFFF"/>
              </a:buClr>
              <a:buSzPts val="1800"/>
              <a:buFont typeface="Arial"/>
              <a:buNone/>
            </a:pPr>
            <a:r>
              <a:rPr lang="cs-CZ" sz="2000" dirty="0">
                <a:sym typeface="Calibri"/>
              </a:rPr>
              <a:t>Těhotné ženy a mladiství zaměstnanci mají zakázány některé práce, které by mohly mít nežádoucí následky. Za těhotné ženy jsou v tomto kontextu kromě opravdu těhotných považovány také ženy, které kojí a ženy do konce 9. měsíce po porodu. Mladiství jsou osoby ve věku 15-18 let.</a:t>
            </a:r>
          </a:p>
          <a:p>
            <a:pPr marL="0" lvl="0" indent="0" algn="l" rtl="0">
              <a:lnSpc>
                <a:spcPct val="100000"/>
              </a:lnSpc>
              <a:spcAft>
                <a:spcPts val="0"/>
              </a:spcAft>
              <a:buClr>
                <a:schemeClr val="accent4"/>
              </a:buClr>
              <a:buSzPts val="1800"/>
              <a:buNone/>
            </a:pPr>
            <a:r>
              <a:rPr lang="cs-CZ" sz="2000" dirty="0"/>
              <a:t>Těhotná žena nesmí vykonávat práci, která ohrožuje její mateřství. </a:t>
            </a:r>
            <a:br>
              <a:rPr lang="cs-CZ" sz="2000" dirty="0"/>
            </a:br>
            <a:r>
              <a:rPr lang="cs-CZ" sz="2000" dirty="0"/>
              <a:t>Za takové práce se považuje např.:</a:t>
            </a:r>
          </a:p>
          <a:p>
            <a:pPr marL="285750" indent="-285750">
              <a:buClr>
                <a:schemeClr val="accent4"/>
              </a:buClr>
              <a:buSzPts val="1800"/>
              <a:buFont typeface="Wingdings" panose="05000000000000000000" pitchFamily="2" charset="2"/>
              <a:buChar char="§"/>
            </a:pPr>
            <a:r>
              <a:rPr lang="cs-CZ" sz="2000" dirty="0"/>
              <a:t>práce přesčas,</a:t>
            </a:r>
          </a:p>
          <a:p>
            <a:pPr marL="285750" indent="-285750">
              <a:buClr>
                <a:schemeClr val="accent4"/>
              </a:buClr>
              <a:buSzPts val="1800"/>
              <a:buFont typeface="Wingdings" panose="05000000000000000000" pitchFamily="2" charset="2"/>
              <a:buChar char="§"/>
            </a:pPr>
            <a:r>
              <a:rPr lang="cs-CZ" sz="2000" dirty="0"/>
              <a:t>práce ve výškách,</a:t>
            </a:r>
          </a:p>
          <a:p>
            <a:pPr marL="285750" indent="-285750">
              <a:buClr>
                <a:schemeClr val="accent4"/>
              </a:buClr>
              <a:buSzPts val="1800"/>
              <a:buFont typeface="Wingdings" panose="05000000000000000000" pitchFamily="2" charset="2"/>
              <a:buChar char="§"/>
            </a:pPr>
            <a:r>
              <a:rPr lang="cs-CZ" sz="2000" dirty="0"/>
              <a:t>práce, kde se žena opakovaně nachází v poloze v hlubokém předklonu, vkleče, v dřepu či ve stoji na špičkách atd.,</a:t>
            </a:r>
          </a:p>
          <a:p>
            <a:pPr marL="285750" indent="-285750">
              <a:buClr>
                <a:schemeClr val="accent4"/>
              </a:buClr>
              <a:buSzPts val="1800"/>
              <a:buFont typeface="Wingdings" panose="05000000000000000000" pitchFamily="2" charset="2"/>
              <a:buChar char="§"/>
            </a:pPr>
            <a:r>
              <a:rPr lang="cs-CZ" sz="2000" dirty="0"/>
              <a:t>práce, při níž je žena vystavena expozici chemickým látkám a směsím…</a:t>
            </a:r>
          </a:p>
          <a:p>
            <a:pPr marL="0" indent="0">
              <a:buClr>
                <a:schemeClr val="accent4"/>
              </a:buClr>
              <a:buSzPts val="1800"/>
              <a:buNone/>
            </a:pPr>
            <a:r>
              <a:rPr lang="cs-CZ" sz="2000" dirty="0"/>
              <a:t>Zaměstnavatel musí těhotné ženě přidělit jinou, bezpečnou, práci. Pokud zaměstnavatel nemá k dispozici vyhovující práci, jde o překážku na straně zaměstnavatele.</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45</a:t>
            </a:fld>
            <a:endParaRPr lang="cs-CZ" dirty="0"/>
          </a:p>
        </p:txBody>
      </p:sp>
    </p:spTree>
    <p:extLst>
      <p:ext uri="{BB962C8B-B14F-4D97-AF65-F5344CB8AC3E}">
        <p14:creationId xmlns:p14="http://schemas.microsoft.com/office/powerpoint/2010/main" val="2804681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480720" cy="944760"/>
          </a:xfrm>
        </p:spPr>
        <p:txBody>
          <a:bodyPr/>
          <a:lstStyle/>
          <a:p>
            <a:pPr>
              <a:lnSpc>
                <a:spcPct val="100000"/>
              </a:lnSpc>
            </a:pPr>
            <a:r>
              <a:rPr lang="cs-CZ" altLang="cs-CZ" sz="2400" dirty="0"/>
              <a:t>Práce z domova </a:t>
            </a:r>
            <a:r>
              <a:rPr lang="cs-CZ" altLang="cs-CZ" sz="2400" b="0" dirty="0"/>
              <a:t>(</a:t>
            </a:r>
            <a:r>
              <a:rPr lang="cs-CZ" altLang="cs-CZ" sz="2400" b="0" i="1" dirty="0"/>
              <a:t>předpis č. 34/FŘ/70/03/2021 Práce z domova)</a:t>
            </a:r>
            <a:r>
              <a:rPr lang="cs-CZ" altLang="cs-CZ" sz="2400" b="0" dirty="0"/>
              <a:t> </a:t>
            </a:r>
            <a:endParaRPr lang="cs-CZ" sz="2400" b="0" i="1" dirty="0"/>
          </a:p>
        </p:txBody>
      </p:sp>
      <p:sp>
        <p:nvSpPr>
          <p:cNvPr id="3" name="Zástupný symbol pro obsah 2"/>
          <p:cNvSpPr>
            <a:spLocks noGrp="1"/>
          </p:cNvSpPr>
          <p:nvPr>
            <p:ph idx="1"/>
          </p:nvPr>
        </p:nvSpPr>
        <p:spPr>
          <a:xfrm>
            <a:off x="467544" y="1339380"/>
            <a:ext cx="8496944" cy="5060032"/>
          </a:xfrm>
        </p:spPr>
        <p:txBody>
          <a:bodyPr/>
          <a:lstStyle/>
          <a:p>
            <a:pPr marL="0" marR="0" lvl="0" indent="0" algn="l" rtl="0">
              <a:lnSpc>
                <a:spcPct val="100000"/>
              </a:lnSpc>
              <a:spcBef>
                <a:spcPts val="0"/>
              </a:spcBef>
              <a:spcAft>
                <a:spcPts val="0"/>
              </a:spcAft>
              <a:buClr>
                <a:srgbClr val="FFFFFF"/>
              </a:buClr>
              <a:buSzPts val="1800"/>
              <a:buFont typeface="Arial"/>
              <a:buNone/>
            </a:pPr>
            <a:r>
              <a:rPr lang="cs-CZ" sz="2000" b="1" dirty="0">
                <a:sym typeface="Calibri"/>
              </a:rPr>
              <a:t>Práce z domova:</a:t>
            </a:r>
          </a:p>
          <a:p>
            <a:pPr marL="285750" indent="-285750">
              <a:buClr>
                <a:schemeClr val="accent4"/>
              </a:buClr>
              <a:buSzPts val="1800"/>
            </a:pPr>
            <a:r>
              <a:rPr lang="cs-CZ" sz="1800" dirty="0">
                <a:sym typeface="Calibri"/>
              </a:rPr>
              <a:t>Je prováděna na základě dohody mezi zaměstnancem a zaměstnavatelem, případně může být za určených podmínek nařízena.</a:t>
            </a:r>
          </a:p>
          <a:p>
            <a:pPr marL="285750" indent="-285750">
              <a:buClr>
                <a:schemeClr val="accent4"/>
              </a:buClr>
              <a:buSzPts val="1800"/>
            </a:pPr>
            <a:r>
              <a:rPr lang="cs-CZ" sz="1800" dirty="0">
                <a:sym typeface="Calibri"/>
              </a:rPr>
              <a:t>Výkon práce na dohodnutém pracovním místě neovlivňuje ostatní provozní činnosti a úkoly zaměstnavatele.</a:t>
            </a:r>
          </a:p>
          <a:p>
            <a:pPr marL="285750" indent="-285750">
              <a:buClr>
                <a:schemeClr val="accent4"/>
              </a:buClr>
              <a:buSzPts val="1800"/>
            </a:pPr>
            <a:r>
              <a:rPr lang="cs-CZ" sz="1800" dirty="0">
                <a:sym typeface="Calibri"/>
              </a:rPr>
              <a:t>Pro výkon práce není potřeba žádné speciální vybavení nebo materiál.</a:t>
            </a:r>
          </a:p>
          <a:p>
            <a:pPr marL="285750" indent="-285750">
              <a:buClr>
                <a:schemeClr val="accent4"/>
              </a:buClr>
              <a:buSzPts val="1800"/>
            </a:pPr>
            <a:r>
              <a:rPr lang="cs-CZ" sz="1800" dirty="0">
                <a:sym typeface="Calibri"/>
              </a:rPr>
              <a:t>Množství a kvalita práce musí být jasně měřitelné.</a:t>
            </a:r>
          </a:p>
          <a:p>
            <a:pPr marL="285750" indent="-285750">
              <a:buClr>
                <a:schemeClr val="accent4"/>
              </a:buClr>
              <a:buSzPts val="1800"/>
            </a:pPr>
            <a:r>
              <a:rPr lang="cs-CZ" sz="1800" dirty="0">
                <a:sym typeface="Calibri"/>
              </a:rPr>
              <a:t>Zaměstnanec musí mít přístup ke všem systémům a technologiím, které jsou pro tuto formu výkonu práce nezbytné.</a:t>
            </a:r>
          </a:p>
          <a:p>
            <a:pPr marL="285750" indent="-285750">
              <a:buClr>
                <a:schemeClr val="accent4"/>
              </a:buClr>
              <a:buSzPts val="1800"/>
            </a:pPr>
            <a:r>
              <a:rPr lang="cs-CZ" sz="1800" dirty="0">
                <a:sym typeface="Calibri"/>
              </a:rPr>
              <a:t>Výkon práce z domova může být nařízen za účelem realizace opatření na ochranu BOZP vzhledem k vyhodnocení rizik na pracovišti (např. komunitní šíření nakažlivé nemoci) – jedná se o mimořádné opatření zaměstnavatele.</a:t>
            </a:r>
            <a:endParaRPr lang="cs-CZ" sz="1800"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46</a:t>
            </a:fld>
            <a:endParaRPr lang="cs-CZ" dirty="0"/>
          </a:p>
        </p:txBody>
      </p:sp>
    </p:spTree>
    <p:extLst>
      <p:ext uri="{BB962C8B-B14F-4D97-AF65-F5344CB8AC3E}">
        <p14:creationId xmlns:p14="http://schemas.microsoft.com/office/powerpoint/2010/main" val="930567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480720" cy="944760"/>
          </a:xfrm>
        </p:spPr>
        <p:txBody>
          <a:bodyPr/>
          <a:lstStyle/>
          <a:p>
            <a:pPr>
              <a:lnSpc>
                <a:spcPct val="100000"/>
              </a:lnSpc>
            </a:pPr>
            <a:r>
              <a:rPr lang="cs-CZ" altLang="cs-CZ" sz="2400" dirty="0"/>
              <a:t>Práce z domova </a:t>
            </a:r>
            <a:r>
              <a:rPr lang="cs-CZ" altLang="cs-CZ" sz="2400" b="0" dirty="0"/>
              <a:t>(</a:t>
            </a:r>
            <a:r>
              <a:rPr lang="cs-CZ" altLang="cs-CZ" sz="2400" b="0" i="1" dirty="0"/>
              <a:t>předpis č. 34/FŘ/70/03/2021 Práce z domova)</a:t>
            </a:r>
            <a:r>
              <a:rPr lang="cs-CZ" altLang="cs-CZ" sz="2400" b="0" dirty="0"/>
              <a:t> </a:t>
            </a:r>
            <a:endParaRPr lang="cs-CZ" sz="2400" b="0" i="1" dirty="0"/>
          </a:p>
        </p:txBody>
      </p:sp>
      <p:sp>
        <p:nvSpPr>
          <p:cNvPr id="3" name="Zástupný symbol pro obsah 2"/>
          <p:cNvSpPr>
            <a:spLocks noGrp="1"/>
          </p:cNvSpPr>
          <p:nvPr>
            <p:ph idx="1"/>
          </p:nvPr>
        </p:nvSpPr>
        <p:spPr>
          <a:xfrm>
            <a:off x="467544" y="1339380"/>
            <a:ext cx="8496944" cy="5060032"/>
          </a:xfrm>
        </p:spPr>
        <p:txBody>
          <a:bodyPr/>
          <a:lstStyle/>
          <a:p>
            <a:pPr marL="0" marR="0" lvl="0" indent="0" algn="l" rtl="0">
              <a:lnSpc>
                <a:spcPct val="100000"/>
              </a:lnSpc>
              <a:spcBef>
                <a:spcPts val="0"/>
              </a:spcBef>
              <a:spcAft>
                <a:spcPts val="0"/>
              </a:spcAft>
              <a:buClr>
                <a:srgbClr val="FFFFFF"/>
              </a:buClr>
              <a:buSzPts val="1800"/>
              <a:buFont typeface="Arial"/>
              <a:buNone/>
            </a:pPr>
            <a:r>
              <a:rPr lang="cs-CZ" sz="2000" u="sng" dirty="0">
                <a:sym typeface="Calibri"/>
              </a:rPr>
              <a:t>Podmínky, práva a povinnosti:</a:t>
            </a:r>
          </a:p>
          <a:p>
            <a:pPr marL="285750" indent="-285750">
              <a:buClr>
                <a:schemeClr val="accent4"/>
              </a:buClr>
              <a:buSzPts val="1800"/>
            </a:pPr>
            <a:r>
              <a:rPr lang="cs-CZ" sz="1800" dirty="0">
                <a:sym typeface="Calibri"/>
              </a:rPr>
              <a:t>Pracovní dobu si zaměstnanec rozvrhuje sám za podmínky splnění odpracování počtu hodin ve stanovené týdenní pracovní době, musí být k zastižení v době od 9:00 – 14:00 hodin. Musí být dodržován nepřetržitý odpočinek mezi směnami (12 hodin) a nepřetržitý odpočinek v týdnu (35 hodin), vč. čerpání přestávek na jídlo a oddech v délce trvání 30 minut.</a:t>
            </a:r>
          </a:p>
          <a:p>
            <a:pPr marL="285750" indent="-285750">
              <a:buClr>
                <a:schemeClr val="accent4"/>
              </a:buClr>
              <a:buSzPts val="1800"/>
            </a:pPr>
            <a:r>
              <a:rPr lang="cs-CZ" sz="1800" dirty="0">
                <a:sym typeface="Calibri"/>
              </a:rPr>
              <a:t>Práce nesmí být vykonávána v noci (mezi 22:00 – 06:00 hod.), nesmí být vykonávána ani práce přesčas.</a:t>
            </a:r>
          </a:p>
          <a:p>
            <a:pPr marL="285750" indent="-285750">
              <a:buClr>
                <a:schemeClr val="accent4"/>
              </a:buClr>
              <a:buSzPts val="1800"/>
            </a:pPr>
            <a:r>
              <a:rPr lang="cs-CZ" sz="1800" dirty="0">
                <a:sym typeface="Calibri"/>
              </a:rPr>
              <a:t>Zaměstnanec je povinen plnit pracovní úkoly podle pokynů vedoucích zaměstnanců, výsledky jsou předávány elektronickou formou.</a:t>
            </a:r>
          </a:p>
          <a:p>
            <a:pPr marL="285750" indent="-285750">
              <a:buClr>
                <a:schemeClr val="accent4"/>
              </a:buClr>
              <a:buSzPts val="1800"/>
            </a:pPr>
            <a:r>
              <a:rPr lang="cs-CZ" sz="1800" dirty="0">
                <a:sym typeface="Calibri"/>
              </a:rPr>
              <a:t>Na výzvu přímého nadřízeného vedoucího zaměstnance je zaměstnanec povinen se dostavit k výkonu práce z domova do místa pravidelného pracoviště.</a:t>
            </a:r>
          </a:p>
          <a:p>
            <a:pPr marL="285750" indent="-285750">
              <a:buClr>
                <a:schemeClr val="accent4"/>
              </a:buClr>
              <a:buSzPts val="1800"/>
            </a:pPr>
            <a:r>
              <a:rPr lang="cs-CZ" sz="1800" dirty="0">
                <a:sym typeface="Calibri"/>
              </a:rPr>
              <a:t>Používání zařízení zaměstnavatele jen v souladu s interními předpisy.</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47</a:t>
            </a:fld>
            <a:endParaRPr lang="cs-CZ" dirty="0"/>
          </a:p>
        </p:txBody>
      </p:sp>
    </p:spTree>
    <p:extLst>
      <p:ext uri="{BB962C8B-B14F-4D97-AF65-F5344CB8AC3E}">
        <p14:creationId xmlns:p14="http://schemas.microsoft.com/office/powerpoint/2010/main" val="1458464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480720" cy="944760"/>
          </a:xfrm>
        </p:spPr>
        <p:txBody>
          <a:bodyPr/>
          <a:lstStyle/>
          <a:p>
            <a:pPr>
              <a:lnSpc>
                <a:spcPct val="100000"/>
              </a:lnSpc>
            </a:pPr>
            <a:r>
              <a:rPr lang="cs-CZ" altLang="cs-CZ" sz="2400" dirty="0"/>
              <a:t>Práce z domova </a:t>
            </a:r>
            <a:r>
              <a:rPr lang="cs-CZ" altLang="cs-CZ" sz="2400" b="0" dirty="0"/>
              <a:t>(</a:t>
            </a:r>
            <a:r>
              <a:rPr lang="cs-CZ" altLang="cs-CZ" sz="2400" b="0" i="1" dirty="0"/>
              <a:t>předpis č. 34/FŘ/70/03/2021 Práce z domova)</a:t>
            </a:r>
            <a:r>
              <a:rPr lang="cs-CZ" altLang="cs-CZ" sz="2400" b="0" dirty="0"/>
              <a:t> </a:t>
            </a:r>
            <a:endParaRPr lang="cs-CZ" sz="2400" b="0" i="1" dirty="0"/>
          </a:p>
        </p:txBody>
      </p:sp>
      <p:sp>
        <p:nvSpPr>
          <p:cNvPr id="3" name="Zástupný symbol pro obsah 2"/>
          <p:cNvSpPr>
            <a:spLocks noGrp="1"/>
          </p:cNvSpPr>
          <p:nvPr>
            <p:ph idx="1"/>
          </p:nvPr>
        </p:nvSpPr>
        <p:spPr>
          <a:xfrm>
            <a:off x="467544" y="1339380"/>
            <a:ext cx="8496944" cy="5060032"/>
          </a:xfrm>
        </p:spPr>
        <p:txBody>
          <a:bodyPr/>
          <a:lstStyle/>
          <a:p>
            <a:pPr marL="0" marR="0" lvl="0" indent="0" algn="l" rtl="0">
              <a:lnSpc>
                <a:spcPct val="100000"/>
              </a:lnSpc>
              <a:spcBef>
                <a:spcPts val="0"/>
              </a:spcBef>
              <a:spcAft>
                <a:spcPts val="0"/>
              </a:spcAft>
              <a:buClr>
                <a:srgbClr val="FFFFFF"/>
              </a:buClr>
              <a:buSzPts val="1800"/>
              <a:buFont typeface="Arial"/>
              <a:buNone/>
            </a:pPr>
            <a:r>
              <a:rPr lang="cs-CZ" sz="2000" u="sng" dirty="0">
                <a:sym typeface="Calibri"/>
              </a:rPr>
              <a:t>Podmínky, práva a povinnosti:</a:t>
            </a:r>
          </a:p>
          <a:p>
            <a:pPr marL="285750" indent="-285750">
              <a:buClr>
                <a:schemeClr val="accent4"/>
              </a:buClr>
              <a:buSzPts val="1800"/>
            </a:pPr>
            <a:r>
              <a:rPr lang="cs-CZ" sz="1800" dirty="0">
                <a:sym typeface="Calibri"/>
              </a:rPr>
              <a:t>Zaměstnanec je povinen dodržovat předpisy BOZP</a:t>
            </a:r>
          </a:p>
          <a:p>
            <a:pPr marL="977900" lvl="1" indent="-285750">
              <a:buClr>
                <a:schemeClr val="accent4"/>
              </a:buClr>
              <a:buSzPts val="1800"/>
            </a:pPr>
            <a:r>
              <a:rPr lang="cs-CZ" sz="1600" dirty="0">
                <a:sym typeface="Calibri"/>
              </a:rPr>
              <a:t>Uspořádání a nastavení pracoviště, osvětlení, vybavení (židle, pracovní stůl, monitor), udržování pořádku, přestávky v práci.</a:t>
            </a:r>
          </a:p>
          <a:p>
            <a:pPr marL="285750" indent="-285750">
              <a:buClr>
                <a:schemeClr val="accent4"/>
              </a:buClr>
              <a:buSzPts val="1800"/>
            </a:pPr>
            <a:r>
              <a:rPr lang="cs-CZ" sz="1800" dirty="0">
                <a:sym typeface="Calibri"/>
              </a:rPr>
              <a:t>Za pracovní úraz při práci z domova je považován pouze takový úraz, který vznikne v přímé souvislosti s výkonem práce.</a:t>
            </a:r>
          </a:p>
          <a:p>
            <a:pPr marL="285750" indent="-285750">
              <a:buClr>
                <a:schemeClr val="accent4"/>
              </a:buClr>
              <a:buSzPts val="1800"/>
            </a:pPr>
            <a:r>
              <a:rPr lang="cs-CZ" sz="1800" dirty="0">
                <a:sym typeface="Calibri"/>
              </a:rPr>
              <a:t>Na výzvu zaměstnavatele musí zaměstnanec umožnit zaměstnavateli vstup do místa výkonu práce z domova (např. kontrola podmínek BOZP, šetření pracovního úrazu).</a:t>
            </a:r>
          </a:p>
          <a:p>
            <a:pPr marL="285750" indent="-285750">
              <a:buClr>
                <a:schemeClr val="accent4"/>
              </a:buClr>
              <a:buSzPts val="1800"/>
            </a:pPr>
            <a:endParaRPr lang="cs-CZ" sz="1800" dirty="0">
              <a:sym typeface="Calibri"/>
            </a:endParaRP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48</a:t>
            </a:fld>
            <a:endParaRPr lang="cs-CZ" dirty="0"/>
          </a:p>
        </p:txBody>
      </p:sp>
    </p:spTree>
    <p:extLst>
      <p:ext uri="{BB962C8B-B14F-4D97-AF65-F5344CB8AC3E}">
        <p14:creationId xmlns:p14="http://schemas.microsoft.com/office/powerpoint/2010/main" val="3565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23728" y="332656"/>
            <a:ext cx="6696744" cy="742950"/>
          </a:xfrm>
        </p:spPr>
        <p:txBody>
          <a:bodyPr/>
          <a:lstStyle/>
          <a:p>
            <a:pPr>
              <a:lnSpc>
                <a:spcPct val="100000"/>
              </a:lnSpc>
            </a:pPr>
            <a:r>
              <a:rPr lang="cs-CZ" altLang="cs-CZ" dirty="0">
                <a:effectLst>
                  <a:outerShdw blurRad="38100" dist="38100" dir="2700000" algn="tl">
                    <a:srgbClr val="000000">
                      <a:alpha val="43137"/>
                    </a:srgbClr>
                  </a:outerShdw>
                </a:effectLst>
              </a:rPr>
              <a:t>Rozbor vzniklých úrazů </a:t>
            </a:r>
            <a:br>
              <a:rPr lang="cs-CZ" altLang="cs-CZ" dirty="0">
                <a:effectLst>
                  <a:outerShdw blurRad="38100" dist="38100" dir="2700000" algn="tl">
                    <a:srgbClr val="000000">
                      <a:alpha val="43137"/>
                    </a:srgbClr>
                  </a:outerShdw>
                </a:effectLst>
              </a:rPr>
            </a:br>
            <a:r>
              <a:rPr lang="cs-CZ" altLang="cs-CZ" dirty="0">
                <a:effectLst>
                  <a:outerShdw blurRad="38100" dist="38100" dir="2700000" algn="tl">
                    <a:srgbClr val="000000">
                      <a:alpha val="43137"/>
                    </a:srgbClr>
                  </a:outerShdw>
                </a:effectLst>
              </a:rPr>
              <a:t>v ČEPRO, a.s.</a:t>
            </a:r>
            <a:br>
              <a:rPr lang="cs-CZ" altLang="cs-CZ" dirty="0">
                <a:effectLst>
                  <a:outerShdw blurRad="38100" dist="38100" dir="2700000" algn="tl">
                    <a:srgbClr val="000000">
                      <a:alpha val="43137"/>
                    </a:srgbClr>
                  </a:outerShdw>
                </a:effectLst>
              </a:rPr>
            </a:b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49</a:t>
            </a:fld>
            <a:endParaRPr lang="cs-CZ" dirty="0"/>
          </a:p>
        </p:txBody>
      </p:sp>
      <p:graphicFrame>
        <p:nvGraphicFramePr>
          <p:cNvPr id="3" name="graf 2">
            <a:extLst>
              <a:ext uri="{FF2B5EF4-FFF2-40B4-BE49-F238E27FC236}">
                <a16:creationId xmlns:a16="http://schemas.microsoft.com/office/drawing/2014/main" id="{EE765142-8140-3652-F3BF-4F8762D3F6CF}"/>
              </a:ext>
            </a:extLst>
          </p:cNvPr>
          <p:cNvGraphicFramePr>
            <a:graphicFrameLocks/>
          </p:cNvGraphicFramePr>
          <p:nvPr>
            <p:extLst>
              <p:ext uri="{D42A27DB-BD31-4B8C-83A1-F6EECF244321}">
                <p14:modId xmlns:p14="http://schemas.microsoft.com/office/powerpoint/2010/main" val="2990364085"/>
              </p:ext>
            </p:extLst>
          </p:nvPr>
        </p:nvGraphicFramePr>
        <p:xfrm>
          <a:off x="695325" y="1556792"/>
          <a:ext cx="7753350" cy="4829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99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67744" y="188640"/>
            <a:ext cx="6696744" cy="1080119"/>
          </a:xfrm>
        </p:spPr>
        <p:txBody>
          <a:bodyPr/>
          <a:lstStyle/>
          <a:p>
            <a:pPr defTabSz="914400" eaLnBrk="1" hangingPunct="1">
              <a:lnSpc>
                <a:spcPct val="100000"/>
              </a:lnSpc>
            </a:pPr>
            <a:r>
              <a:rPr lang="cs-CZ" altLang="cs-CZ" dirty="0"/>
              <a:t>Vybrané</a:t>
            </a:r>
            <a:r>
              <a:rPr lang="cs-CZ" altLang="cs-CZ" dirty="0">
                <a:cs typeface="Times New Roman" pitchFamily="18" charset="0"/>
              </a:rPr>
              <a:t> povinnosti fyzických osob ze zákona o PO</a:t>
            </a:r>
          </a:p>
        </p:txBody>
      </p:sp>
      <p:sp>
        <p:nvSpPr>
          <p:cNvPr id="10243" name="Rectangle 3"/>
          <p:cNvSpPr>
            <a:spLocks noGrp="1" noChangeArrowheads="1"/>
          </p:cNvSpPr>
          <p:nvPr>
            <p:ph idx="1"/>
          </p:nvPr>
        </p:nvSpPr>
        <p:spPr>
          <a:xfrm>
            <a:off x="468312" y="1484785"/>
            <a:ext cx="8496175" cy="5256584"/>
          </a:xfrm>
        </p:spPr>
        <p:txBody>
          <a:bodyPr/>
          <a:lstStyle/>
          <a:p>
            <a:pPr marL="435600" indent="-435600" defTabSz="914400" eaLnBrk="1" hangingPunct="1">
              <a:lnSpc>
                <a:spcPts val="3000"/>
              </a:lnSpc>
              <a:buFont typeface="Times New Roman" pitchFamily="18" charset="0"/>
              <a:buAutoNum type="alphaLcParenR"/>
            </a:pPr>
            <a:r>
              <a:rPr lang="cs-CZ" altLang="cs-CZ" dirty="0">
                <a:cs typeface="Arial" charset="0"/>
              </a:rPr>
              <a:t>počínat si tak, aby nedocházelo ke vzniku požáru, zejména při používání tepelných, elektrických, plynových a jiných spotřebičů a komínů, při skladování a používání hořlavých nebo požárně nebezpečných látek, manipulaci s nimi nebo s otevřeným ohněm či jiným zdrojem zapálení </a:t>
            </a:r>
          </a:p>
          <a:p>
            <a:pPr marL="435600" indent="-435600" defTabSz="914400" eaLnBrk="1" hangingPunct="1">
              <a:lnSpc>
                <a:spcPts val="3000"/>
              </a:lnSpc>
              <a:buFont typeface="Times New Roman" pitchFamily="18" charset="0"/>
              <a:buAutoNum type="alphaLcParenR"/>
            </a:pPr>
            <a:r>
              <a:rPr lang="cs-CZ" altLang="cs-CZ" dirty="0">
                <a:cs typeface="Arial" charset="0"/>
              </a:rPr>
              <a:t>zajistit přístup k rozvodným zařízením elektrické energie a k uzávěrům plynu, vody a topení a rovněž i volný přístup k požárně bezpečnostním zařízením (přenosné hasící přístroje, nástěnné hydranty, udržovat volné evakuační cesty….)</a:t>
            </a:r>
          </a:p>
          <a:p>
            <a:pPr marL="435600" indent="-435600" defTabSz="914400" eaLnBrk="1" hangingPunct="1">
              <a:lnSpc>
                <a:spcPts val="3000"/>
              </a:lnSpc>
              <a:buFont typeface="Times New Roman" pitchFamily="18" charset="0"/>
              <a:buAutoNum type="alphaLcParenR"/>
            </a:pPr>
            <a:r>
              <a:rPr lang="cs-CZ" altLang="cs-CZ" dirty="0">
                <a:cs typeface="Arial" charset="0"/>
              </a:rPr>
              <a:t>plnit příkazy a dodržovat zákazy týkající se požární ochrany na označených místech</a:t>
            </a:r>
            <a:endParaRPr lang="cs-CZ" altLang="cs-CZ" dirty="0"/>
          </a:p>
        </p:txBody>
      </p:sp>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5</a:t>
            </a:fld>
            <a:endParaRPr lang="cs-CZ" dirty="0"/>
          </a:p>
        </p:txBody>
      </p:sp>
    </p:spTree>
    <p:extLst>
      <p:ext uri="{BB962C8B-B14F-4D97-AF65-F5344CB8AC3E}">
        <p14:creationId xmlns:p14="http://schemas.microsoft.com/office/powerpoint/2010/main" val="4280741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5618" y="4221088"/>
            <a:ext cx="3060733" cy="2520000"/>
          </a:xfrm>
          <a:prstGeom prst="rect">
            <a:avLst/>
          </a:prstGeom>
        </p:spPr>
      </p:pic>
      <p:sp>
        <p:nvSpPr>
          <p:cNvPr id="2" name="Nadpis 1"/>
          <p:cNvSpPr>
            <a:spLocks noGrp="1"/>
          </p:cNvSpPr>
          <p:nvPr>
            <p:ph type="title"/>
          </p:nvPr>
        </p:nvSpPr>
        <p:spPr/>
        <p:txBody>
          <a:bodyPr/>
          <a:lstStyle/>
          <a:p>
            <a:r>
              <a:rPr lang="cs-CZ" dirty="0"/>
              <a:t>Proč vůbec PZH?</a:t>
            </a:r>
          </a:p>
        </p:txBody>
      </p:sp>
      <p:sp>
        <p:nvSpPr>
          <p:cNvPr id="3" name="Zástupný symbol pro obsah 2"/>
          <p:cNvSpPr>
            <a:spLocks noGrp="1"/>
          </p:cNvSpPr>
          <p:nvPr>
            <p:ph idx="1"/>
          </p:nvPr>
        </p:nvSpPr>
        <p:spPr>
          <a:xfrm>
            <a:off x="539552" y="1484784"/>
            <a:ext cx="8352928" cy="4916016"/>
          </a:xfrm>
        </p:spPr>
        <p:txBody>
          <a:bodyPr/>
          <a:lstStyle/>
          <a:p>
            <a:pPr>
              <a:lnSpc>
                <a:spcPts val="2500"/>
              </a:lnSpc>
            </a:pPr>
            <a:r>
              <a:rPr lang="cs-CZ" sz="2000" dirty="0"/>
              <a:t>V podmínkách ČR se řídíme zákonem o PZH č. </a:t>
            </a:r>
            <a:r>
              <a:rPr lang="cs-CZ" sz="2000" b="1" dirty="0"/>
              <a:t>224/2015 Sb.</a:t>
            </a:r>
            <a:r>
              <a:rPr lang="cs-CZ" sz="2000" dirty="0"/>
              <a:t>, který vznikl transformací směrnice Evropského společenství.</a:t>
            </a:r>
          </a:p>
          <a:p>
            <a:pPr>
              <a:lnSpc>
                <a:spcPts val="2500"/>
              </a:lnSpc>
            </a:pPr>
            <a:r>
              <a:rPr lang="cs-CZ" sz="2000" dirty="0"/>
              <a:t>Cílem bylo zavést jednotnou legislativu, týkající se prevence a připravenosti na závažné průmyslové havárie, zpracovat a uplatňovat vhodná a účinná opatření</a:t>
            </a:r>
          </a:p>
          <a:p>
            <a:pPr>
              <a:lnSpc>
                <a:spcPts val="2500"/>
              </a:lnSpc>
            </a:pPr>
            <a:r>
              <a:rPr lang="cs-CZ" sz="2000" dirty="0"/>
              <a:t>Prevence a připravenost na závažné havárie vznikla v důsledku proběhlých závažných havárií s dopadem na lidské životy a zdraví a na životní prostředí, např. </a:t>
            </a:r>
          </a:p>
          <a:p>
            <a:pPr lvl="6">
              <a:lnSpc>
                <a:spcPts val="2100"/>
              </a:lnSpc>
            </a:pPr>
            <a:r>
              <a:rPr lang="cs-CZ" sz="1600" spc="-80" dirty="0">
                <a:latin typeface="Franklin Gothic Book" panose="020B0503020102020204" pitchFamily="34" charset="0"/>
              </a:rPr>
              <a:t>Flixborough (Velká Británie), r. 1974 – únik </a:t>
            </a:r>
            <a:br>
              <a:rPr lang="cs-CZ" sz="1600" spc="-80" dirty="0">
                <a:latin typeface="Franklin Gothic Book" panose="020B0503020102020204" pitchFamily="34" charset="0"/>
              </a:rPr>
            </a:br>
            <a:r>
              <a:rPr lang="cs-CZ" sz="1600" spc="-80" dirty="0">
                <a:latin typeface="Franklin Gothic Book" panose="020B0503020102020204" pitchFamily="34" charset="0"/>
              </a:rPr>
              <a:t>cyklohexanu následovaný jeho výbuchem a požárem </a:t>
            </a:r>
          </a:p>
          <a:p>
            <a:pPr lvl="6">
              <a:lnSpc>
                <a:spcPts val="2100"/>
              </a:lnSpc>
            </a:pPr>
            <a:r>
              <a:rPr lang="cs-CZ" sz="1600" spc="-80" dirty="0" err="1">
                <a:latin typeface="Franklin Gothic Book" panose="020B0503020102020204" pitchFamily="34" charset="0"/>
              </a:rPr>
              <a:t>Seveso</a:t>
            </a:r>
            <a:r>
              <a:rPr lang="cs-CZ" sz="1600" spc="-80" dirty="0">
                <a:latin typeface="Franklin Gothic Book" panose="020B0503020102020204" pitchFamily="34" charset="0"/>
              </a:rPr>
              <a:t> (Itálie), r. 1976 – únik dioxinu a zamoření </a:t>
            </a:r>
            <a:br>
              <a:rPr lang="cs-CZ" sz="1600" spc="-80" dirty="0">
                <a:latin typeface="Franklin Gothic Book" panose="020B0503020102020204" pitchFamily="34" charset="0"/>
              </a:rPr>
            </a:br>
            <a:r>
              <a:rPr lang="cs-CZ" sz="1600" spc="-80" dirty="0">
                <a:latin typeface="Franklin Gothic Book" panose="020B0503020102020204" pitchFamily="34" charset="0"/>
              </a:rPr>
              <a:t>území v rozloze několik km</a:t>
            </a:r>
            <a:r>
              <a:rPr lang="cs-CZ" sz="1600" spc="-80" baseline="30000" dirty="0">
                <a:latin typeface="Franklin Gothic Book" panose="020B0503020102020204" pitchFamily="34" charset="0"/>
              </a:rPr>
              <a:t>2</a:t>
            </a:r>
          </a:p>
          <a:p>
            <a:pPr lvl="6">
              <a:lnSpc>
                <a:spcPts val="2100"/>
              </a:lnSpc>
            </a:pPr>
            <a:r>
              <a:rPr lang="cs-CZ" sz="1600" spc="-80" dirty="0" err="1">
                <a:latin typeface="Franklin Gothic Book" panose="020B0503020102020204" pitchFamily="34" charset="0"/>
              </a:rPr>
              <a:t>Enschede</a:t>
            </a:r>
            <a:r>
              <a:rPr lang="cs-CZ" sz="1600" spc="-80" dirty="0">
                <a:latin typeface="Franklin Gothic Book" panose="020B0503020102020204" pitchFamily="34" charset="0"/>
              </a:rPr>
              <a:t> (Nizozemí), r. 2000 – série výbuchů </a:t>
            </a:r>
            <a:br>
              <a:rPr lang="cs-CZ" sz="1600" spc="-80" dirty="0">
                <a:latin typeface="Franklin Gothic Book" panose="020B0503020102020204" pitchFamily="34" charset="0"/>
              </a:rPr>
            </a:br>
            <a:r>
              <a:rPr lang="cs-CZ" sz="1600" spc="-80" dirty="0">
                <a:latin typeface="Franklin Gothic Book" panose="020B0503020102020204" pitchFamily="34" charset="0"/>
              </a:rPr>
              <a:t>ve společnosti skladující pyrotechniku</a:t>
            </a:r>
            <a:endParaRPr lang="cs-CZ" dirty="0"/>
          </a:p>
        </p:txBody>
      </p:sp>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50</a:t>
            </a:fld>
            <a:endParaRPr lang="cs-CZ" dirty="0"/>
          </a:p>
        </p:txBody>
      </p:sp>
    </p:spTree>
    <p:extLst>
      <p:ext uri="{BB962C8B-B14F-4D97-AF65-F5344CB8AC3E}">
        <p14:creationId xmlns:p14="http://schemas.microsoft.com/office/powerpoint/2010/main" val="2437074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cs-CZ" dirty="0"/>
              <a:t>Cíle zákona o prevenci závažných havárií</a:t>
            </a:r>
          </a:p>
        </p:txBody>
      </p:sp>
      <p:sp>
        <p:nvSpPr>
          <p:cNvPr id="3" name="Zástupný symbol pro obsah 2"/>
          <p:cNvSpPr>
            <a:spLocks noGrp="1"/>
          </p:cNvSpPr>
          <p:nvPr>
            <p:ph idx="1"/>
          </p:nvPr>
        </p:nvSpPr>
        <p:spPr>
          <a:xfrm>
            <a:off x="539552" y="1556792"/>
            <a:ext cx="8147248" cy="4844008"/>
          </a:xfrm>
        </p:spPr>
        <p:txBody>
          <a:bodyPr/>
          <a:lstStyle/>
          <a:p>
            <a:r>
              <a:rPr lang="cs-CZ" dirty="0"/>
              <a:t>stanoví systém prevence závažných havárií pro objekty, ve kterých je umístěna nebezpečná látka, s cílem snížit pravděpodobnost vzniku a omezit následky závažných havárií na životy a zdraví lidí a zvířat, životní prostředí a majetek v těchto objektech a v jejich okolí</a:t>
            </a:r>
          </a:p>
          <a:p>
            <a:endParaRPr lang="cs-CZ" dirty="0"/>
          </a:p>
          <a:p>
            <a:r>
              <a:rPr lang="cs-CZ" dirty="0"/>
              <a:t>NEBEZPEČNOU LÁTKOU vybraná nebezpečná chemická látka nebo chemická směs podle Nařízení (ES) </a:t>
            </a:r>
            <a:br>
              <a:rPr lang="cs-CZ" dirty="0"/>
            </a:br>
            <a:r>
              <a:rPr lang="cs-CZ" dirty="0"/>
              <a:t>č. 1272/2008 („CLP“), splňující kritéria stanovená v příloze k tomuto zákonu</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51</a:t>
            </a:fld>
            <a:endParaRPr lang="cs-CZ" dirty="0"/>
          </a:p>
        </p:txBody>
      </p:sp>
    </p:spTree>
    <p:extLst>
      <p:ext uri="{BB962C8B-B14F-4D97-AF65-F5344CB8AC3E}">
        <p14:creationId xmlns:p14="http://schemas.microsoft.com/office/powerpoint/2010/main" val="2032967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332656"/>
            <a:ext cx="6840760" cy="872752"/>
          </a:xfrm>
        </p:spPr>
        <p:txBody>
          <a:bodyPr/>
          <a:lstStyle/>
          <a:p>
            <a:pPr>
              <a:lnSpc>
                <a:spcPct val="100000"/>
              </a:lnSpc>
            </a:pPr>
            <a:r>
              <a:rPr lang="cs-CZ" dirty="0"/>
              <a:t>Zákon 224/2015 Sb., o prevenci závažných havárií</a:t>
            </a:r>
          </a:p>
        </p:txBody>
      </p:sp>
      <p:sp>
        <p:nvSpPr>
          <p:cNvPr id="3" name="Zástupný symbol pro obsah 2"/>
          <p:cNvSpPr>
            <a:spLocks noGrp="1"/>
          </p:cNvSpPr>
          <p:nvPr>
            <p:ph idx="1"/>
          </p:nvPr>
        </p:nvSpPr>
        <p:spPr>
          <a:xfrm>
            <a:off x="539552" y="1556792"/>
            <a:ext cx="8304624" cy="4844008"/>
          </a:xfrm>
        </p:spPr>
        <p:txBody>
          <a:bodyPr/>
          <a:lstStyle/>
          <a:p>
            <a:pPr marL="434975" lvl="1" indent="-434975">
              <a:buFont typeface="Wingdings" panose="05000000000000000000" pitchFamily="2" charset="2"/>
              <a:buChar char="§"/>
            </a:pPr>
            <a:r>
              <a:rPr lang="cs-CZ" b="1" u="sng" dirty="0"/>
              <a:t>ZÁVAŽNOU HAVÁRIÍ</a:t>
            </a:r>
            <a:r>
              <a:rPr lang="cs-CZ" dirty="0"/>
              <a:t> je mimořádná, částečně nebo zcela neovladatelná, časově a prostorově ohraničená událost, </a:t>
            </a:r>
            <a:r>
              <a:rPr lang="cs-CZ" b="1" dirty="0"/>
              <a:t>zejména závažný únik nebezpečné látky, požár nebo výbuch</a:t>
            </a:r>
            <a:r>
              <a:rPr lang="cs-CZ" dirty="0"/>
              <a:t>, která vznikla nebo jejíž vznik bezprostředně hrozí v souvislosti s užíváním objektu, </a:t>
            </a:r>
            <a:r>
              <a:rPr lang="cs-CZ" b="1" dirty="0"/>
              <a:t>vedoucí k vážnému ohrožení nebo k vážným následkům na životech a zdraví lidí a zvířat, životním prostředí nebo majetku </a:t>
            </a:r>
            <a:r>
              <a:rPr lang="cs-CZ" dirty="0"/>
              <a:t>a zahrnující jednu nebo více nebezpečných látek.</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437112"/>
            <a:ext cx="2688000" cy="2016000"/>
          </a:xfrm>
          <a:prstGeom prst="rect">
            <a:avLst/>
          </a:prstGeom>
        </p:spPr>
      </p:pic>
      <p:sp>
        <p:nvSpPr>
          <p:cNvPr id="9" name="Zástupný symbol pro číslo snímku 8"/>
          <p:cNvSpPr>
            <a:spLocks noGrp="1"/>
          </p:cNvSpPr>
          <p:nvPr>
            <p:ph type="sldNum" sz="quarter" idx="11"/>
          </p:nvPr>
        </p:nvSpPr>
        <p:spPr/>
        <p:txBody>
          <a:bodyPr/>
          <a:lstStyle/>
          <a:p>
            <a:pPr>
              <a:defRPr/>
            </a:pPr>
            <a:fld id="{4ECA28DF-BCCD-44D6-843F-8506027796F1}" type="slidenum">
              <a:rPr lang="cs-CZ" smtClean="0"/>
              <a:pPr>
                <a:defRPr/>
              </a:pPr>
              <a:t>52</a:t>
            </a:fld>
            <a:endParaRPr lang="cs-CZ" dirty="0"/>
          </a:p>
        </p:txBody>
      </p:sp>
      <p:pic>
        <p:nvPicPr>
          <p:cNvPr id="12" name="Obrázek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56176" y="4437112"/>
            <a:ext cx="2720870" cy="2016000"/>
          </a:xfrm>
          <a:prstGeom prst="rect">
            <a:avLst/>
          </a:prstGeom>
        </p:spPr>
      </p:pic>
      <p:pic>
        <p:nvPicPr>
          <p:cNvPr id="5" name="Obrázek 4" descr="Obsah obrázku exteriér, tráva, obloha, bagr&#10;&#10;Popis byl vytvořen automaticky">
            <a:extLst>
              <a:ext uri="{FF2B5EF4-FFF2-40B4-BE49-F238E27FC236}">
                <a16:creationId xmlns:a16="http://schemas.microsoft.com/office/drawing/2014/main" id="{668AA0D4-8E4F-4BE4-AF6B-1CF16F713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9552" y="4437112"/>
            <a:ext cx="2689200" cy="1997692"/>
          </a:xfrm>
          <a:prstGeom prst="rect">
            <a:avLst/>
          </a:prstGeom>
        </p:spPr>
      </p:pic>
    </p:spTree>
    <p:extLst>
      <p:ext uri="{BB962C8B-B14F-4D97-AF65-F5344CB8AC3E}">
        <p14:creationId xmlns:p14="http://schemas.microsoft.com/office/powerpoint/2010/main" val="1689397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324000"/>
            <a:ext cx="6624736" cy="872752"/>
          </a:xfrm>
        </p:spPr>
        <p:txBody>
          <a:bodyPr/>
          <a:lstStyle/>
          <a:p>
            <a:pPr>
              <a:lnSpc>
                <a:spcPct val="100000"/>
              </a:lnSpc>
            </a:pPr>
            <a:r>
              <a:rPr lang="cs-CZ" dirty="0"/>
              <a:t>Zákon 224/2015 Sb., o prevenci závažných havárií</a:t>
            </a:r>
          </a:p>
        </p:txBody>
      </p:sp>
      <p:sp>
        <p:nvSpPr>
          <p:cNvPr id="3" name="Zástupný symbol pro obsah 2"/>
          <p:cNvSpPr>
            <a:spLocks noGrp="1"/>
          </p:cNvSpPr>
          <p:nvPr>
            <p:ph idx="1"/>
          </p:nvPr>
        </p:nvSpPr>
        <p:spPr>
          <a:xfrm>
            <a:off x="539552" y="1628800"/>
            <a:ext cx="8280920" cy="4896544"/>
          </a:xfrm>
        </p:spPr>
        <p:txBody>
          <a:bodyPr/>
          <a:lstStyle/>
          <a:p>
            <a:pPr>
              <a:spcBef>
                <a:spcPts val="576"/>
              </a:spcBef>
            </a:pPr>
            <a:r>
              <a:rPr lang="cs-CZ" sz="2800" b="1" dirty="0"/>
              <a:t>Protokol o nezařazení </a:t>
            </a:r>
            <a:r>
              <a:rPr lang="cs-CZ" sz="2000" i="1" dirty="0"/>
              <a:t>(v podmínkách ČEPRO se týká nezařazených skladů a ČS EO)</a:t>
            </a:r>
          </a:p>
          <a:p>
            <a:pPr lvl="1">
              <a:lnSpc>
                <a:spcPct val="100000"/>
              </a:lnSpc>
              <a:spcBef>
                <a:spcPts val="576"/>
              </a:spcBef>
            </a:pPr>
            <a:r>
              <a:rPr lang="cs-CZ" dirty="0"/>
              <a:t>zpracuje uživatel objektu a následně předloží krajskému úřadu, stejnopis uchová pro účel kontroly</a:t>
            </a:r>
          </a:p>
          <a:p>
            <a:pPr>
              <a:spcBef>
                <a:spcPts val="576"/>
              </a:spcBef>
            </a:pPr>
            <a:r>
              <a:rPr lang="cs-CZ" sz="2800" b="1" dirty="0"/>
              <a:t>Zařazení objektu do skupiny B</a:t>
            </a:r>
            <a:r>
              <a:rPr lang="cs-CZ" sz="2800" dirty="0"/>
              <a:t> </a:t>
            </a:r>
            <a:r>
              <a:rPr lang="cs-CZ" sz="2000" i="1" dirty="0"/>
              <a:t>(v podmínkách ČEPRO se týká skladů Třemošná, Hájek, Bělčice, </a:t>
            </a:r>
            <a:r>
              <a:rPr lang="cs-CZ" sz="2000" i="1" dirty="0" err="1"/>
              <a:t>Smyslov</a:t>
            </a:r>
            <a:r>
              <a:rPr lang="cs-CZ" sz="2000" i="1" dirty="0"/>
              <a:t>, Včelná, Hněvice, </a:t>
            </a:r>
            <a:r>
              <a:rPr lang="cs-CZ" sz="2000" i="1" dirty="0" err="1"/>
              <a:t>Mstětice</a:t>
            </a:r>
            <a:r>
              <a:rPr lang="cs-CZ" sz="2000" i="1" dirty="0"/>
              <a:t>, Cerekvice, Nové Město, Střelice, Šlapanov, Potěhy, Loukov, Klobouky, Sedlnice)</a:t>
            </a:r>
          </a:p>
          <a:p>
            <a:pPr lvl="1">
              <a:spcBef>
                <a:spcPts val="576"/>
              </a:spcBef>
            </a:pPr>
            <a:r>
              <a:rPr lang="cs-CZ" dirty="0"/>
              <a:t>provozovatel plní požadavky zákona – zejména zpracování dokumentace PZH</a:t>
            </a:r>
          </a:p>
          <a:p>
            <a:pPr>
              <a:spcBef>
                <a:spcPts val="576"/>
              </a:spcBef>
            </a:pP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53</a:t>
            </a:fld>
            <a:endParaRPr lang="cs-CZ" dirty="0"/>
          </a:p>
        </p:txBody>
      </p:sp>
    </p:spTree>
    <p:extLst>
      <p:ext uri="{BB962C8B-B14F-4D97-AF65-F5344CB8AC3E}">
        <p14:creationId xmlns:p14="http://schemas.microsoft.com/office/powerpoint/2010/main" val="1589717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324000"/>
            <a:ext cx="6336704" cy="944760"/>
          </a:xfrm>
        </p:spPr>
        <p:txBody>
          <a:bodyPr/>
          <a:lstStyle/>
          <a:p>
            <a:pPr>
              <a:lnSpc>
                <a:spcPct val="100000"/>
              </a:lnSpc>
            </a:pPr>
            <a:r>
              <a:rPr lang="cs-CZ" dirty="0"/>
              <a:t>Zákon 224/2015 Sb., o prevenci závažných havárií</a:t>
            </a:r>
          </a:p>
        </p:txBody>
      </p:sp>
      <p:sp>
        <p:nvSpPr>
          <p:cNvPr id="3" name="Zástupný symbol pro obsah 2"/>
          <p:cNvSpPr>
            <a:spLocks noGrp="1"/>
          </p:cNvSpPr>
          <p:nvPr>
            <p:ph idx="1"/>
          </p:nvPr>
        </p:nvSpPr>
        <p:spPr>
          <a:xfrm>
            <a:off x="539552" y="1556792"/>
            <a:ext cx="8280920" cy="4844008"/>
          </a:xfrm>
        </p:spPr>
        <p:txBody>
          <a:bodyPr/>
          <a:lstStyle/>
          <a:p>
            <a:pPr marL="0" lvl="1" indent="0">
              <a:spcBef>
                <a:spcPts val="576"/>
              </a:spcBef>
              <a:buNone/>
            </a:pPr>
            <a:r>
              <a:rPr lang="cs-CZ" sz="2800" b="1" dirty="0"/>
              <a:t>Nové objekty </a:t>
            </a:r>
            <a:r>
              <a:rPr lang="cs-CZ" dirty="0"/>
              <a:t>– provozovatel, který bude zřizovat nový objekt nebo jeho část výstavbou nebo změnou užívání dokončené stavby (dále jen „nový objekt“), zpracuje posouzení rizik závažné havárie a </a:t>
            </a:r>
            <a:r>
              <a:rPr lang="cs-CZ" b="1" dirty="0"/>
              <a:t>předloží je KÚ souběžně s podáním žádosti o vydání územního rozhodnutí </a:t>
            </a:r>
            <a:br>
              <a:rPr lang="cs-CZ" b="1" dirty="0"/>
            </a:br>
            <a:r>
              <a:rPr lang="cs-CZ" dirty="0"/>
              <a:t>o umístění nového objektu, popřípadě žádosti o vydání stavebního povolení stavebnímu úřadu podle stavebního zákona</a:t>
            </a:r>
          </a:p>
          <a:p>
            <a:pPr marL="396000" indent="-396000">
              <a:spcBef>
                <a:spcPts val="576"/>
              </a:spcBef>
              <a:buNone/>
            </a:pPr>
            <a:endParaRPr lang="cs-CZ" dirty="0"/>
          </a:p>
          <a:p>
            <a:pPr marL="0" lvl="1" indent="0">
              <a:spcBef>
                <a:spcPts val="576"/>
              </a:spcBef>
              <a:buNone/>
            </a:pPr>
            <a:r>
              <a:rPr lang="cs-CZ" dirty="0"/>
              <a:t>provozovatel nového objektu zpracuje bezpečnostní zprávu a její návrh předloží ke schválení kraj. úřadu </a:t>
            </a:r>
            <a:r>
              <a:rPr lang="cs-CZ" b="1" dirty="0"/>
              <a:t>nejpozději 5 měsíců před uvedením nového objektu do zkušebního provozu, příp. před uvedením do užívání.</a:t>
            </a:r>
            <a:endParaRPr lang="cs-CZ" dirty="0"/>
          </a:p>
        </p:txBody>
      </p:sp>
      <p:sp>
        <p:nvSpPr>
          <p:cNvPr id="4" name="Šipka dolů 3"/>
          <p:cNvSpPr/>
          <p:nvPr/>
        </p:nvSpPr>
        <p:spPr bwMode="auto">
          <a:xfrm>
            <a:off x="4499992" y="3933055"/>
            <a:ext cx="381528" cy="557145"/>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4200" b="0" i="0" u="none" strike="noStrike" cap="none" normalizeH="0" baseline="0">
              <a:ln>
                <a:noFill/>
              </a:ln>
              <a:solidFill>
                <a:schemeClr val="tx2"/>
              </a:solidFill>
              <a:effectLst/>
              <a:latin typeface="Times New Roman" pitchFamily="18" charset="0"/>
            </a:endParaRPr>
          </a:p>
        </p:txBody>
      </p:sp>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54</a:t>
            </a:fld>
            <a:endParaRPr lang="cs-CZ" dirty="0"/>
          </a:p>
        </p:txBody>
      </p:sp>
    </p:spTree>
    <p:extLst>
      <p:ext uri="{BB962C8B-B14F-4D97-AF65-F5344CB8AC3E}">
        <p14:creationId xmlns:p14="http://schemas.microsoft.com/office/powerpoint/2010/main" val="4232032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cs-CZ" dirty="0"/>
              <a:t>Organizace PZH na pracovištích – pravomoci a odpovědnosti</a:t>
            </a:r>
          </a:p>
        </p:txBody>
      </p:sp>
      <p:sp>
        <p:nvSpPr>
          <p:cNvPr id="3" name="Zástupný symbol pro obsah 2"/>
          <p:cNvSpPr>
            <a:spLocks noGrp="1"/>
          </p:cNvSpPr>
          <p:nvPr>
            <p:ph idx="1"/>
          </p:nvPr>
        </p:nvSpPr>
        <p:spPr>
          <a:xfrm>
            <a:off x="539552" y="1556792"/>
            <a:ext cx="8280920" cy="4916016"/>
          </a:xfrm>
        </p:spPr>
        <p:txBody>
          <a:bodyPr/>
          <a:lstStyle/>
          <a:p>
            <a:r>
              <a:rPr lang="cs-CZ" dirty="0"/>
              <a:t>za plnění úkolů v oblasti PZH jsou v rámci jimi řízených organizačních složek odpovědni odborní ředitelé, vedoucí odborů, vedoucí skladů a další odpovědní vedoucí zaměstnanci v rozsahu daném Organizačním řádem společnosti a směrnicí č. 04/HSE/04/00/2015 Zajištění PZH v objektech ČEPRO, a.s. </a:t>
            </a:r>
          </a:p>
          <a:p>
            <a:r>
              <a:rPr lang="cs-CZ" dirty="0"/>
              <a:t>všichni zaměstnanci společnosti s místní příslušností ke skladu, pro který je zpracována dokumentace PZH, musí být prokazatelně seznámeni s riziky závažné havárie, preventivními bezpečnostními opatřeními a s jejich žádoucím chováním v případě vzniku havárie</a:t>
            </a:r>
          </a:p>
          <a:p>
            <a:r>
              <a:rPr lang="cs-CZ" b="1" dirty="0"/>
              <a:t>zhodnocení rizik pro příslušné sklady je uvedeno v jednotlivých bezpečnostních dokumentacích</a:t>
            </a:r>
          </a:p>
          <a:p>
            <a:endParaRPr lang="cs-CZ" dirty="0"/>
          </a:p>
          <a:p>
            <a:endParaRPr lang="cs-CZ" dirty="0"/>
          </a:p>
        </p:txBody>
      </p:sp>
      <p:sp>
        <p:nvSpPr>
          <p:cNvPr id="4" name="Obdélník 3"/>
          <p:cNvSpPr/>
          <p:nvPr/>
        </p:nvSpPr>
        <p:spPr>
          <a:xfrm>
            <a:off x="2051720" y="3212976"/>
            <a:ext cx="8640960" cy="584775"/>
          </a:xfrm>
          <a:prstGeom prst="rect">
            <a:avLst/>
          </a:prstGeom>
        </p:spPr>
        <p:txBody>
          <a:bodyPr wrap="square">
            <a:spAutoFit/>
          </a:bodyPr>
          <a:lstStyle/>
          <a:p>
            <a:pPr lvl="0" algn="ctr" defTabSz="887413" eaLnBrk="0" hangingPunct="0"/>
            <a:endParaRPr lang="cs-CZ" sz="3200" b="1" kern="0" dirty="0">
              <a:solidFill>
                <a:srgbClr val="007759"/>
              </a:solidFill>
              <a:latin typeface="Franklin Gothic Book" panose="020B0503020102020204" pitchFamily="34" charset="0"/>
              <a:ea typeface="+mj-ea"/>
              <a:cs typeface="+mj-cs"/>
            </a:endParaRPr>
          </a:p>
        </p:txBody>
      </p:sp>
      <p:sp>
        <p:nvSpPr>
          <p:cNvPr id="8" name="Zástupný symbol pro číslo snímku 7"/>
          <p:cNvSpPr>
            <a:spLocks noGrp="1"/>
          </p:cNvSpPr>
          <p:nvPr>
            <p:ph type="sldNum" sz="quarter" idx="11"/>
          </p:nvPr>
        </p:nvSpPr>
        <p:spPr/>
        <p:txBody>
          <a:bodyPr/>
          <a:lstStyle/>
          <a:p>
            <a:pPr>
              <a:defRPr/>
            </a:pPr>
            <a:fld id="{4ECA28DF-BCCD-44D6-843F-8506027796F1}" type="slidenum">
              <a:rPr lang="cs-CZ" smtClean="0"/>
              <a:pPr>
                <a:defRPr/>
              </a:pPr>
              <a:t>55</a:t>
            </a:fld>
            <a:endParaRPr lang="cs-CZ" dirty="0"/>
          </a:p>
        </p:txBody>
      </p:sp>
    </p:spTree>
    <p:extLst>
      <p:ext uri="{BB962C8B-B14F-4D97-AF65-F5344CB8AC3E}">
        <p14:creationId xmlns:p14="http://schemas.microsoft.com/office/powerpoint/2010/main" val="353168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95736" y="327819"/>
            <a:ext cx="6552728" cy="868934"/>
          </a:xfrm>
        </p:spPr>
        <p:txBody>
          <a:bodyPr/>
          <a:lstStyle/>
          <a:p>
            <a:pPr>
              <a:lnSpc>
                <a:spcPct val="100000"/>
              </a:lnSpc>
            </a:pPr>
            <a:r>
              <a:rPr lang="cs-CZ" dirty="0"/>
              <a:t>Nebezpečné látky, které se vyskytují v objektech jsou klasifikované jako: </a:t>
            </a:r>
          </a:p>
        </p:txBody>
      </p:sp>
      <p:sp>
        <p:nvSpPr>
          <p:cNvPr id="15" name="Zástupný symbol pro obsah 1"/>
          <p:cNvSpPr>
            <a:spLocks noGrp="1"/>
          </p:cNvSpPr>
          <p:nvPr>
            <p:ph idx="1"/>
          </p:nvPr>
        </p:nvSpPr>
        <p:spPr>
          <a:xfrm>
            <a:off x="539552" y="1617624"/>
            <a:ext cx="7560840" cy="4917009"/>
          </a:xfrm>
        </p:spPr>
        <p:txBody>
          <a:bodyPr/>
          <a:lstStyle/>
          <a:p>
            <a:r>
              <a:rPr lang="cs-CZ" dirty="0"/>
              <a:t>převážně kapaliny klasifikované různých tříd hořlavosti</a:t>
            </a:r>
          </a:p>
          <a:p>
            <a:r>
              <a:rPr lang="cs-CZ" dirty="0"/>
              <a:t>ohrožující zdraví hlavně karcinogenními účinky</a:t>
            </a:r>
          </a:p>
          <a:p>
            <a:r>
              <a:rPr lang="cs-CZ" dirty="0"/>
              <a:t>ve většině případů se schopností ohrozit životní prostředí buď </a:t>
            </a:r>
            <a:r>
              <a:rPr lang="cs-CZ" dirty="0" err="1"/>
              <a:t>ekotoxicitou</a:t>
            </a:r>
            <a:r>
              <a:rPr lang="cs-CZ" dirty="0"/>
              <a:t>, nebo vysokou biologickou spotřebou kyslíku</a:t>
            </a:r>
          </a:p>
          <a:p>
            <a:r>
              <a:rPr lang="cs-CZ" dirty="0"/>
              <a:t>některé z nich jsou schopné vytvářet hořlavé a výbušné směsi par se vzduchem</a:t>
            </a:r>
          </a:p>
          <a:p>
            <a:endParaRPr lang="cs-CZ" dirty="0"/>
          </a:p>
          <a:p>
            <a:r>
              <a:rPr lang="cs-CZ" dirty="0"/>
              <a:t>Konkrétní klasifikace je uvedena v bezpečnostním listu. </a:t>
            </a:r>
          </a:p>
        </p:txBody>
      </p:sp>
      <p:pic>
        <p:nvPicPr>
          <p:cNvPr id="16" name="Obrázek 15" descr="SYMBOL GHS - HO&amp;Rcaron;LAVÉ"/>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682510"/>
            <a:ext cx="719455" cy="719455"/>
          </a:xfrm>
          <a:prstGeom prst="rect">
            <a:avLst/>
          </a:prstGeom>
          <a:noFill/>
          <a:ln>
            <a:noFill/>
          </a:ln>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074" y="2469673"/>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710" y="3284984"/>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Obrázek 18" descr="SYMBOL GHS - DRÁ&amp;Zcaron;DIVÉ"/>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839" y="4080271"/>
            <a:ext cx="719455" cy="719455"/>
          </a:xfrm>
          <a:prstGeom prst="rect">
            <a:avLst/>
          </a:prstGeom>
          <a:noFill/>
          <a:ln>
            <a:noFill/>
          </a:ln>
        </p:spPr>
      </p:pic>
      <p:sp>
        <p:nvSpPr>
          <p:cNvPr id="6" name="Zástupný symbol pro číslo snímku 5"/>
          <p:cNvSpPr>
            <a:spLocks noGrp="1"/>
          </p:cNvSpPr>
          <p:nvPr>
            <p:ph type="sldNum" sz="quarter" idx="11"/>
          </p:nvPr>
        </p:nvSpPr>
        <p:spPr/>
        <p:txBody>
          <a:bodyPr/>
          <a:lstStyle/>
          <a:p>
            <a:pPr>
              <a:defRPr/>
            </a:pPr>
            <a:fld id="{4ECA28DF-BCCD-44D6-843F-8506027796F1}" type="slidenum">
              <a:rPr lang="cs-CZ" smtClean="0"/>
              <a:pPr>
                <a:defRPr/>
              </a:pPr>
              <a:t>56</a:t>
            </a:fld>
            <a:endParaRPr lang="cs-CZ" dirty="0"/>
          </a:p>
        </p:txBody>
      </p:sp>
    </p:spTree>
    <p:extLst>
      <p:ext uri="{BB962C8B-B14F-4D97-AF65-F5344CB8AC3E}">
        <p14:creationId xmlns:p14="http://schemas.microsoft.com/office/powerpoint/2010/main" val="2609408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Sledování plnění cílů PZH</a:t>
            </a:r>
            <a:br>
              <a:rPr lang="cs-CZ" dirty="0"/>
            </a:br>
            <a:endParaRPr lang="cs-CZ" dirty="0"/>
          </a:p>
        </p:txBody>
      </p:sp>
      <p:sp>
        <p:nvSpPr>
          <p:cNvPr id="3" name="Zástupný symbol pro obsah 2"/>
          <p:cNvSpPr>
            <a:spLocks noGrp="1"/>
          </p:cNvSpPr>
          <p:nvPr>
            <p:ph idx="1"/>
          </p:nvPr>
        </p:nvSpPr>
        <p:spPr>
          <a:xfrm>
            <a:off x="539552" y="1556792"/>
            <a:ext cx="8280920" cy="5040560"/>
          </a:xfrm>
        </p:spPr>
        <p:txBody>
          <a:bodyPr/>
          <a:lstStyle/>
          <a:p>
            <a:r>
              <a:rPr lang="cs-CZ" dirty="0"/>
              <a:t>externí kontroly v oblasti PZH probíhají formou integrovaných inspekcí dle zákona o PZH za účasti orgánů státní správy</a:t>
            </a:r>
          </a:p>
          <a:p>
            <a:r>
              <a:rPr lang="cs-CZ" dirty="0"/>
              <a:t>oblast PZH je pravidelně kontrolována v souladu se stanoveným plánem kontrol a interních auditů společnosti</a:t>
            </a:r>
          </a:p>
          <a:p>
            <a:r>
              <a:rPr lang="cs-CZ" dirty="0"/>
              <a:t>systém řízení PZH je v ČEPRO, a.s. nedílnou součástí řízení IMS – zásady IMS jsou pro jednotlivé systémové části popsány v textu směrnice č. 09/PAS/00/00/2018 Příručka IMS</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57</a:t>
            </a:fld>
            <a:endParaRPr lang="cs-CZ" dirty="0"/>
          </a:p>
        </p:txBody>
      </p:sp>
    </p:spTree>
    <p:extLst>
      <p:ext uri="{BB962C8B-B14F-4D97-AF65-F5344CB8AC3E}">
        <p14:creationId xmlns:p14="http://schemas.microsoft.com/office/powerpoint/2010/main" val="2837713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324000"/>
            <a:ext cx="6696744" cy="872752"/>
          </a:xfrm>
        </p:spPr>
        <p:txBody>
          <a:bodyPr/>
          <a:lstStyle/>
          <a:p>
            <a:pPr>
              <a:lnSpc>
                <a:spcPct val="100000"/>
              </a:lnSpc>
            </a:pPr>
            <a:r>
              <a:rPr lang="cs-CZ" dirty="0"/>
              <a:t>Povinnost všech zaměstnanců společnosti je mj.:</a:t>
            </a:r>
            <a:r>
              <a:rPr lang="cs-CZ" sz="2800" i="1" dirty="0"/>
              <a:t> </a:t>
            </a:r>
            <a:br>
              <a:rPr lang="cs-CZ" i="1" dirty="0"/>
            </a:br>
            <a:endParaRPr lang="cs-CZ" dirty="0"/>
          </a:p>
        </p:txBody>
      </p:sp>
      <p:sp>
        <p:nvSpPr>
          <p:cNvPr id="3" name="Zástupný symbol pro obsah 2"/>
          <p:cNvSpPr>
            <a:spLocks noGrp="1"/>
          </p:cNvSpPr>
          <p:nvPr>
            <p:ph idx="1"/>
          </p:nvPr>
        </p:nvSpPr>
        <p:spPr>
          <a:xfrm>
            <a:off x="467544" y="1484784"/>
            <a:ext cx="8352928" cy="4916016"/>
          </a:xfrm>
        </p:spPr>
        <p:txBody>
          <a:bodyPr/>
          <a:lstStyle/>
          <a:p>
            <a:pPr lvl="1"/>
            <a:r>
              <a:rPr lang="cs-CZ" dirty="0"/>
              <a:t>dát podnět k přijetí bezpečnostních nebo kvalitativních opatření řešící nedostatky zjištěné v pracovním procesu nebo jiné závady, které mohou ovlivnit systém řízení IMS</a:t>
            </a:r>
          </a:p>
          <a:p>
            <a:pPr lvl="1"/>
            <a:r>
              <a:rPr lang="cs-CZ" dirty="0"/>
              <a:t>ihned informovat přímého nadřízeného o problémech na pracovišti, pracovních úrazech, </a:t>
            </a:r>
            <a:r>
              <a:rPr lang="cs-CZ" dirty="0" err="1"/>
              <a:t>skoronehodách</a:t>
            </a:r>
            <a:r>
              <a:rPr lang="cs-CZ" dirty="0"/>
              <a:t>, neshodách a zjištěných nedostatcích, které nedovede jednoduše odstranit sám</a:t>
            </a:r>
          </a:p>
          <a:p>
            <a:pPr lvl="1"/>
            <a:r>
              <a:rPr lang="cs-CZ" dirty="0"/>
              <a:t>obracet se s různými připomínkami, které se týkají bezpečnosti provozu společnosti na své nadřízené </a:t>
            </a:r>
          </a:p>
          <a:p>
            <a:pPr lvl="1"/>
            <a:r>
              <a:rPr lang="cs-CZ" dirty="0"/>
              <a:t>předkládat návrhy na prevenci rizik nebo odstranění jejich zdrojů</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58</a:t>
            </a:fld>
            <a:endParaRPr lang="cs-CZ" dirty="0"/>
          </a:p>
        </p:txBody>
      </p:sp>
    </p:spTree>
    <p:extLst>
      <p:ext uri="{BB962C8B-B14F-4D97-AF65-F5344CB8AC3E}">
        <p14:creationId xmlns:p14="http://schemas.microsoft.com/office/powerpoint/2010/main" val="1699095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Nápravná a preventivní opatření</a:t>
            </a:r>
            <a:br>
              <a:rPr lang="cs-CZ" i="1" dirty="0"/>
            </a:br>
            <a:endParaRPr lang="cs-CZ" dirty="0"/>
          </a:p>
        </p:txBody>
      </p:sp>
      <p:sp>
        <p:nvSpPr>
          <p:cNvPr id="3" name="Zástupný symbol pro obsah 2"/>
          <p:cNvSpPr>
            <a:spLocks noGrp="1"/>
          </p:cNvSpPr>
          <p:nvPr>
            <p:ph idx="1"/>
          </p:nvPr>
        </p:nvSpPr>
        <p:spPr>
          <a:xfrm>
            <a:off x="539552" y="1484784"/>
            <a:ext cx="8280920" cy="4916016"/>
          </a:xfrm>
        </p:spPr>
        <p:txBody>
          <a:bodyPr/>
          <a:lstStyle/>
          <a:p>
            <a:r>
              <a:rPr lang="cs-CZ" dirty="0"/>
              <a:t>Zdroje podnětů k přijetí nápravných a preventivních opatření tvoří:</a:t>
            </a:r>
          </a:p>
          <a:p>
            <a:pPr lvl="1"/>
            <a:r>
              <a:rPr lang="cs-CZ" dirty="0"/>
              <a:t>výsledky kontrol, auditů, cvičení, připomínky týkající se bezpečnosti provozu, zvyšování počtu neshod (nežádoucích událostí), výsledky vyšetření příčin a okolností vzniku pracovních úrazů, </a:t>
            </a:r>
            <a:r>
              <a:rPr lang="cs-CZ" dirty="0" err="1"/>
              <a:t>skoronehod</a:t>
            </a:r>
            <a:r>
              <a:rPr lang="cs-CZ" dirty="0"/>
              <a:t>, nehod a havárií, aj.</a:t>
            </a:r>
          </a:p>
          <a:p>
            <a:endParaRPr lang="cs-CZ" dirty="0"/>
          </a:p>
          <a:p>
            <a:r>
              <a:rPr lang="cs-CZ" dirty="0"/>
              <a:t>Evidenci o podaných podnětech vede vedoucí pracoviště, do jehož kompetence podaný podnět přísluší.</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59</a:t>
            </a:fld>
            <a:endParaRPr lang="cs-CZ" dirty="0"/>
          </a:p>
        </p:txBody>
      </p:sp>
    </p:spTree>
    <p:extLst>
      <p:ext uri="{BB962C8B-B14F-4D97-AF65-F5344CB8AC3E}">
        <p14:creationId xmlns:p14="http://schemas.microsoft.com/office/powerpoint/2010/main" val="229442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411760" y="188640"/>
            <a:ext cx="6408712" cy="1152128"/>
          </a:xfrm>
        </p:spPr>
        <p:txBody>
          <a:bodyPr/>
          <a:lstStyle/>
          <a:p>
            <a:pPr defTabSz="914400" eaLnBrk="1" hangingPunct="1">
              <a:lnSpc>
                <a:spcPct val="100000"/>
              </a:lnSpc>
            </a:pPr>
            <a:r>
              <a:rPr lang="cs-CZ" altLang="cs-CZ" dirty="0"/>
              <a:t>Vybrané</a:t>
            </a:r>
            <a:r>
              <a:rPr lang="cs-CZ" altLang="cs-CZ" dirty="0">
                <a:cs typeface="Times New Roman" pitchFamily="18" charset="0"/>
              </a:rPr>
              <a:t> povinnosti fyzických osob ze zákona o PO</a:t>
            </a:r>
          </a:p>
        </p:txBody>
      </p:sp>
      <p:sp>
        <p:nvSpPr>
          <p:cNvPr id="12290" name="Zástupný symbol pro obsah 2"/>
          <p:cNvSpPr>
            <a:spLocks noGrp="1"/>
          </p:cNvSpPr>
          <p:nvPr>
            <p:ph idx="1"/>
          </p:nvPr>
        </p:nvSpPr>
        <p:spPr>
          <a:xfrm>
            <a:off x="539552" y="1556793"/>
            <a:ext cx="8280920" cy="4844008"/>
          </a:xfrm>
        </p:spPr>
        <p:txBody>
          <a:bodyPr/>
          <a:lstStyle/>
          <a:p>
            <a:pPr marL="435600" indent="-435600">
              <a:buFont typeface="+mj-lt"/>
              <a:buAutoNum type="alphaLcParenR" startAt="4"/>
            </a:pPr>
            <a:r>
              <a:rPr lang="cs-CZ" altLang="cs-CZ" dirty="0">
                <a:cs typeface="Arial" charset="0"/>
              </a:rPr>
              <a:t>vytvářet v prostorách ve svém vlastnictví nebo užívání podmínky pro rychlé zdolání požáru a pro záchranné práce</a:t>
            </a:r>
          </a:p>
          <a:p>
            <a:pPr marL="435600" indent="-435600">
              <a:buFont typeface="Times New Roman" pitchFamily="18" charset="0"/>
              <a:buAutoNum type="alphaLcParenR" startAt="4"/>
            </a:pPr>
            <a:r>
              <a:rPr lang="cs-CZ" altLang="cs-CZ" dirty="0"/>
              <a:t>dodržovat podmínky nebo návody vztahující se k požární bezpečnosti výrobků nebo činností</a:t>
            </a:r>
          </a:p>
          <a:p>
            <a:pPr marL="435600" indent="-435600">
              <a:buFont typeface="Times New Roman" pitchFamily="18" charset="0"/>
              <a:buAutoNum type="alphaLcParenR" startAt="4"/>
            </a:pPr>
            <a:r>
              <a:rPr lang="cs-CZ" altLang="cs-CZ" dirty="0"/>
              <a:t>oznamovat bez odkladu územně příslušnému hasičskému záchrannému sboru každý požár vzniklý při činnostech, které vykonává, nebo v prostorách, které vlastní nebo užívá</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941168"/>
            <a:ext cx="2079433" cy="157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6</a:t>
            </a:fld>
            <a:endParaRPr lang="cs-CZ" dirty="0"/>
          </a:p>
        </p:txBody>
      </p:sp>
    </p:spTree>
    <p:extLst>
      <p:ext uri="{BB962C8B-B14F-4D97-AF65-F5344CB8AC3E}">
        <p14:creationId xmlns:p14="http://schemas.microsoft.com/office/powerpoint/2010/main" val="1567968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195736" y="274638"/>
            <a:ext cx="6491064" cy="1143000"/>
          </a:xfrm>
        </p:spPr>
        <p:txBody>
          <a:bodyPr/>
          <a:lstStyle/>
          <a:p>
            <a:endParaRPr lang="cs-CZ" dirty="0"/>
          </a:p>
        </p:txBody>
      </p:sp>
      <p:sp>
        <p:nvSpPr>
          <p:cNvPr id="3" name="Zástupný symbol pro obsah 2"/>
          <p:cNvSpPr>
            <a:spLocks noGrp="1"/>
          </p:cNvSpPr>
          <p:nvPr>
            <p:ph sz="half" idx="2"/>
          </p:nvPr>
        </p:nvSpPr>
        <p:spPr>
          <a:xfrm>
            <a:off x="457200" y="1772816"/>
            <a:ext cx="5783610" cy="4896543"/>
          </a:xfrm>
        </p:spPr>
        <p:txBody>
          <a:bodyPr/>
          <a:lstStyle/>
          <a:p>
            <a:pPr>
              <a:lnSpc>
                <a:spcPts val="2500"/>
              </a:lnSpc>
              <a:buFont typeface="Wingdings" panose="05000000000000000000" pitchFamily="2" charset="2"/>
              <a:buChar char="§"/>
            </a:pPr>
            <a:r>
              <a:rPr lang="cs-CZ" sz="2000" dirty="0"/>
              <a:t>Cíl:</a:t>
            </a:r>
          </a:p>
          <a:p>
            <a:pPr marL="900000" lvl="1" indent="-252000">
              <a:lnSpc>
                <a:spcPct val="100000"/>
              </a:lnSpc>
            </a:pPr>
            <a:r>
              <a:rPr lang="cs-CZ" sz="1800" dirty="0"/>
              <a:t>Zvýšení bezpečného zodpovědného chování při práci</a:t>
            </a:r>
          </a:p>
          <a:p>
            <a:pPr marL="900000" lvl="1" indent="-252000">
              <a:lnSpc>
                <a:spcPct val="100000"/>
              </a:lnSpc>
            </a:pPr>
            <a:r>
              <a:rPr lang="cs-CZ" sz="1800" dirty="0"/>
              <a:t>Snížení počtu všech úrazů, mimořádných událostí</a:t>
            </a:r>
          </a:p>
          <a:p>
            <a:pPr marL="900000" lvl="1" indent="-252000">
              <a:lnSpc>
                <a:spcPct val="100000"/>
              </a:lnSpc>
            </a:pPr>
            <a:r>
              <a:rPr lang="cs-CZ" sz="1800" dirty="0"/>
              <a:t>Navýšení počtu nahlášených </a:t>
            </a:r>
            <a:r>
              <a:rPr lang="cs-CZ" sz="1800" dirty="0" err="1"/>
              <a:t>skoronehod</a:t>
            </a:r>
            <a:endParaRPr lang="cs-CZ" sz="1800" dirty="0"/>
          </a:p>
          <a:p>
            <a:pPr marL="900000" lvl="1" indent="-252000">
              <a:lnSpc>
                <a:spcPct val="100000"/>
              </a:lnSpc>
            </a:pPr>
            <a:r>
              <a:rPr lang="cs-CZ" sz="1800" dirty="0"/>
              <a:t>Zvýšení úrovně provozní kázně</a:t>
            </a:r>
          </a:p>
          <a:p>
            <a:pPr>
              <a:lnSpc>
                <a:spcPts val="2500"/>
              </a:lnSpc>
              <a:buFont typeface="Wingdings" panose="05000000000000000000" pitchFamily="2" charset="2"/>
              <a:buChar char="§"/>
            </a:pPr>
            <a:endParaRPr lang="cs-CZ" sz="2000" dirty="0"/>
          </a:p>
          <a:p>
            <a:pPr>
              <a:lnSpc>
                <a:spcPts val="2500"/>
              </a:lnSpc>
              <a:buFont typeface="Wingdings" panose="05000000000000000000" pitchFamily="2" charset="2"/>
              <a:buChar char="§"/>
            </a:pPr>
            <a:r>
              <a:rPr lang="cs-CZ" sz="2000" dirty="0"/>
              <a:t>Stanovení pravidel bezpečnosti a bezpečného chování na pracovišti = </a:t>
            </a:r>
            <a:r>
              <a:rPr lang="cs-CZ" sz="2000" b="1" dirty="0"/>
              <a:t>Zlatá pravidla</a:t>
            </a:r>
          </a:p>
          <a:p>
            <a:pPr marL="434975" lvl="1" indent="-434975">
              <a:lnSpc>
                <a:spcPts val="2500"/>
              </a:lnSpc>
              <a:buFont typeface="Wingdings" panose="05000000000000000000" pitchFamily="2" charset="2"/>
              <a:buChar char="§"/>
            </a:pPr>
            <a:endParaRPr lang="cs-CZ" dirty="0"/>
          </a:p>
          <a:p>
            <a:pPr marL="434975" lvl="1" indent="-434975">
              <a:lnSpc>
                <a:spcPts val="2500"/>
              </a:lnSpc>
              <a:buFont typeface="Wingdings" panose="05000000000000000000" pitchFamily="2" charset="2"/>
              <a:buChar char="§"/>
            </a:pPr>
            <a:r>
              <a:rPr lang="cs-CZ" dirty="0"/>
              <a:t>Nástroje: nástěnky, plakáty, intranet, časopis</a:t>
            </a:r>
          </a:p>
          <a:p>
            <a:pPr>
              <a:lnSpc>
                <a:spcPts val="2500"/>
              </a:lnSpc>
              <a:buFont typeface="Wingdings" panose="05000000000000000000" pitchFamily="2" charset="2"/>
              <a:buChar char="§"/>
            </a:pPr>
            <a:endParaRPr lang="cs-CZ" sz="2000" dirty="0"/>
          </a:p>
          <a:p>
            <a:pPr>
              <a:lnSpc>
                <a:spcPts val="2500"/>
              </a:lnSpc>
              <a:buFont typeface="Wingdings" panose="05000000000000000000" pitchFamily="2" charset="2"/>
              <a:buChar char="§"/>
            </a:pPr>
            <a:r>
              <a:rPr lang="cs-CZ" sz="2000" dirty="0"/>
              <a:t>Poučení z události </a:t>
            </a:r>
            <a:r>
              <a:rPr lang="cs-CZ" sz="1800" dirty="0"/>
              <a:t>(intranet: Úvod &gt; Bezpečné ČEPRO)</a:t>
            </a:r>
          </a:p>
          <a:p>
            <a:pPr>
              <a:lnSpc>
                <a:spcPts val="2500"/>
              </a:lnSpc>
              <a:buFont typeface="Wingdings" panose="05000000000000000000" pitchFamily="2" charset="2"/>
              <a:buChar char="§"/>
            </a:pPr>
            <a:endParaRPr lang="cs-CZ" sz="2000" dirty="0"/>
          </a:p>
        </p:txBody>
      </p:sp>
      <p:pic>
        <p:nvPicPr>
          <p:cNvPr id="9" name="Zástupný symbol pro obsah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009423" y="260648"/>
            <a:ext cx="2218761" cy="1078903"/>
          </a:xfrm>
        </p:spPr>
      </p:pic>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810" y="2420888"/>
            <a:ext cx="2468803" cy="3480231"/>
          </a:xfrm>
          <a:prstGeom prst="rect">
            <a:avLst/>
          </a:prstGeom>
        </p:spPr>
      </p:pic>
      <p:sp>
        <p:nvSpPr>
          <p:cNvPr id="7" name="Zástupný symbol pro číslo snímku 6"/>
          <p:cNvSpPr>
            <a:spLocks noGrp="1"/>
          </p:cNvSpPr>
          <p:nvPr>
            <p:ph type="sldNum" sz="quarter" idx="11"/>
          </p:nvPr>
        </p:nvSpPr>
        <p:spPr/>
        <p:txBody>
          <a:bodyPr/>
          <a:lstStyle/>
          <a:p>
            <a:pPr>
              <a:defRPr/>
            </a:pPr>
            <a:fld id="{63111FFF-8403-444C-A2B1-BCD5381B01A2}" type="slidenum">
              <a:rPr lang="cs-CZ" sz="1000" smtClean="0"/>
              <a:pPr>
                <a:defRPr/>
              </a:pPr>
              <a:t>60</a:t>
            </a:fld>
            <a:endParaRPr lang="cs-CZ" sz="1000" dirty="0"/>
          </a:p>
        </p:txBody>
      </p:sp>
    </p:spTree>
    <p:extLst>
      <p:ext uri="{BB962C8B-B14F-4D97-AF65-F5344CB8AC3E}">
        <p14:creationId xmlns:p14="http://schemas.microsoft.com/office/powerpoint/2010/main" val="2310093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 – obecně</a:t>
            </a:r>
          </a:p>
        </p:txBody>
      </p:sp>
      <p:sp>
        <p:nvSpPr>
          <p:cNvPr id="3" name="Zástupný symbol pro obsah 2"/>
          <p:cNvSpPr>
            <a:spLocks noGrp="1"/>
          </p:cNvSpPr>
          <p:nvPr>
            <p:ph idx="1"/>
          </p:nvPr>
        </p:nvSpPr>
        <p:spPr>
          <a:xfrm>
            <a:off x="539552" y="1484784"/>
            <a:ext cx="8352928" cy="5184576"/>
          </a:xfrm>
        </p:spPr>
        <p:txBody>
          <a:bodyPr/>
          <a:lstStyle/>
          <a:p>
            <a:pPr marL="0" indent="0">
              <a:buNone/>
            </a:pPr>
            <a:r>
              <a:rPr lang="cs-CZ" dirty="0"/>
              <a:t>PZH uplatňujeme především v provozech – pro centrálu spíše obecná informovanost</a:t>
            </a:r>
          </a:p>
          <a:p>
            <a:r>
              <a:rPr lang="cs-CZ" dirty="0"/>
              <a:t>Identifikace zdrojů rizik</a:t>
            </a:r>
          </a:p>
          <a:p>
            <a:r>
              <a:rPr lang="cs-CZ" dirty="0"/>
              <a:t>Analýza rizik </a:t>
            </a:r>
          </a:p>
          <a:p>
            <a:r>
              <a:rPr lang="cs-CZ" dirty="0"/>
              <a:t>Hodnocení rizik průmyslových havárií pro posouzení rizik v rámci PZH</a:t>
            </a:r>
          </a:p>
          <a:p>
            <a:r>
              <a:rPr lang="cs-CZ" dirty="0"/>
              <a:t>Nastavení provozních předpisů s ohledem na PZH</a:t>
            </a:r>
          </a:p>
          <a:p>
            <a:r>
              <a:rPr lang="cs-CZ" dirty="0"/>
              <a:t>Složení technického zabezpečení skladů a provozoven s ohledem na PZH</a:t>
            </a:r>
          </a:p>
          <a:p>
            <a:r>
              <a:rPr lang="cs-CZ" dirty="0"/>
              <a:t>Havarijní plánování</a:t>
            </a:r>
          </a:p>
          <a:p>
            <a:r>
              <a:rPr lang="cs-CZ" dirty="0"/>
              <a:t>Promítnutí do politiky IMS – stanovování cílů IMS, atd. </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61</a:t>
            </a:fld>
            <a:endParaRPr lang="cs-CZ" dirty="0"/>
          </a:p>
        </p:txBody>
      </p:sp>
    </p:spTree>
    <p:extLst>
      <p:ext uri="{BB962C8B-B14F-4D97-AF65-F5344CB8AC3E}">
        <p14:creationId xmlns:p14="http://schemas.microsoft.com/office/powerpoint/2010/main" val="3500571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336704" cy="936104"/>
          </a:xfrm>
        </p:spPr>
        <p:txBody>
          <a:bodyPr/>
          <a:lstStyle/>
          <a:p>
            <a:pPr>
              <a:lnSpc>
                <a:spcPct val="100000"/>
              </a:lnSpc>
            </a:pPr>
            <a:r>
              <a:rPr lang="cs-CZ" dirty="0"/>
              <a:t>Ochrana životního prostředí </a:t>
            </a:r>
            <a:br>
              <a:rPr lang="cs-CZ" dirty="0"/>
            </a:br>
            <a:r>
              <a:rPr lang="cs-CZ" dirty="0"/>
              <a:t>v ČEPRO, a.s.</a:t>
            </a:r>
            <a:br>
              <a:rPr lang="cs-CZ" dirty="0"/>
            </a:br>
            <a:endParaRPr lang="cs-CZ" dirty="0"/>
          </a:p>
        </p:txBody>
      </p:sp>
      <p:sp>
        <p:nvSpPr>
          <p:cNvPr id="3" name="Zástupný symbol pro obsah 2"/>
          <p:cNvSpPr>
            <a:spLocks noGrp="1"/>
          </p:cNvSpPr>
          <p:nvPr>
            <p:ph idx="1"/>
          </p:nvPr>
        </p:nvSpPr>
        <p:spPr>
          <a:xfrm>
            <a:off x="539552" y="1484784"/>
            <a:ext cx="8352928" cy="5040560"/>
          </a:xfrm>
        </p:spPr>
        <p:txBody>
          <a:bodyPr/>
          <a:lstStyle/>
          <a:p>
            <a:pPr>
              <a:lnSpc>
                <a:spcPct val="100000"/>
              </a:lnSpc>
            </a:pPr>
            <a:r>
              <a:rPr lang="cs-CZ" b="1" dirty="0"/>
              <a:t>Ropné látky = látky nebezpečné pro životní prostředí</a:t>
            </a:r>
          </a:p>
          <a:p>
            <a:endParaRPr lang="cs-CZ" dirty="0"/>
          </a:p>
          <a:p>
            <a:endParaRPr lang="cs-CZ" dirty="0"/>
          </a:p>
          <a:p>
            <a:endParaRPr lang="cs-CZ" dirty="0"/>
          </a:p>
          <a:p>
            <a:endParaRPr lang="cs-CZ" dirty="0"/>
          </a:p>
          <a:p>
            <a:endParaRPr lang="cs-CZ" dirty="0"/>
          </a:p>
          <a:p>
            <a:pPr>
              <a:lnSpc>
                <a:spcPct val="100000"/>
              </a:lnSpc>
            </a:pPr>
            <a:r>
              <a:rPr lang="cs-CZ" sz="1600" dirty="0"/>
              <a:t>Ropné látky ohrožují kvalitu podzemních a povrchových vod, zejména zdroje pitné vody</a:t>
            </a:r>
          </a:p>
          <a:p>
            <a:pPr>
              <a:lnSpc>
                <a:spcPct val="100000"/>
              </a:lnSpc>
            </a:pPr>
            <a:r>
              <a:rPr lang="pl-PL" sz="1600" dirty="0"/>
              <a:t>Již v koncentracích od cca 0,05 mg/l ovlivňují senzorické vlastnosti vody</a:t>
            </a:r>
          </a:p>
          <a:p>
            <a:pPr>
              <a:lnSpc>
                <a:spcPct val="100000"/>
              </a:lnSpc>
            </a:pPr>
            <a:r>
              <a:rPr lang="cs-CZ" sz="1600" dirty="0"/>
              <a:t>Vlivem úniků dochází k poškození vegetace, úhynu živočichů a organismů ve vodním prostředí </a:t>
            </a:r>
          </a:p>
          <a:p>
            <a:pPr>
              <a:lnSpc>
                <a:spcPct val="100000"/>
              </a:lnSpc>
            </a:pPr>
            <a:r>
              <a:rPr lang="cs-CZ" sz="1600" dirty="0"/>
              <a:t>Odstraňování následků havárií je dlouhodobé, znečištění v horninovém prostředí přetrvává</a:t>
            </a:r>
          </a:p>
          <a:p>
            <a:pPr>
              <a:lnSpc>
                <a:spcPct val="100000"/>
              </a:lnSpc>
            </a:pPr>
            <a:r>
              <a:rPr lang="cs-CZ" sz="1600" dirty="0"/>
              <a:t>Benzín = těkavá organická látka znečišťující ovzduší, která poškozuje lidské zdraví a životní prostředí (toxické a karcinogenní složky)</a:t>
            </a:r>
          </a:p>
          <a:p>
            <a:pPr>
              <a:lnSpc>
                <a:spcPct val="100000"/>
              </a:lnSpc>
            </a:pPr>
            <a:r>
              <a:rPr lang="cs-CZ" sz="1600" dirty="0"/>
              <a:t>Produkce odpadů = riziko znečištění a dopad na ŽP (manipulace, skládkování, spalování)</a:t>
            </a:r>
          </a:p>
          <a:p>
            <a:pPr>
              <a:lnSpc>
                <a:spcPct val="100000"/>
              </a:lnSpc>
            </a:pPr>
            <a:endParaRPr lang="cs-CZ" sz="1600" dirty="0"/>
          </a:p>
          <a:p>
            <a:endParaRPr lang="cs-CZ" sz="1600"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62</a:t>
            </a:fld>
            <a:endParaRPr lang="cs-CZ" dirty="0">
              <a:solidFill>
                <a:srgbClr val="00775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214" y="1983258"/>
            <a:ext cx="3238947" cy="21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8840"/>
            <a:ext cx="3257054" cy="215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846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850" y="260647"/>
            <a:ext cx="1127571" cy="118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2652634" y="260648"/>
            <a:ext cx="6023821" cy="936104"/>
          </a:xfrm>
        </p:spPr>
        <p:txBody>
          <a:bodyPr/>
          <a:lstStyle/>
          <a:p>
            <a:pPr>
              <a:lnSpc>
                <a:spcPct val="100000"/>
              </a:lnSpc>
            </a:pPr>
            <a:r>
              <a:rPr lang="cs-CZ" dirty="0"/>
              <a:t>Ochrana životního prostředí </a:t>
            </a:r>
            <a:br>
              <a:rPr lang="cs-CZ" dirty="0"/>
            </a:br>
            <a:r>
              <a:rPr lang="cs-CZ" dirty="0"/>
              <a:t>v ČEPRO, a.s.</a:t>
            </a:r>
          </a:p>
        </p:txBody>
      </p:sp>
      <p:sp>
        <p:nvSpPr>
          <p:cNvPr id="3" name="Zástupný symbol pro obsah 2"/>
          <p:cNvSpPr>
            <a:spLocks noGrp="1"/>
          </p:cNvSpPr>
          <p:nvPr>
            <p:ph idx="1"/>
          </p:nvPr>
        </p:nvSpPr>
        <p:spPr>
          <a:xfrm>
            <a:off x="539552" y="1556792"/>
            <a:ext cx="8280920" cy="4968552"/>
          </a:xfrm>
        </p:spPr>
        <p:txBody>
          <a:bodyPr/>
          <a:lstStyle/>
          <a:p>
            <a:pPr>
              <a:lnSpc>
                <a:spcPct val="100000"/>
              </a:lnSpc>
            </a:pPr>
            <a:r>
              <a:rPr lang="cs-CZ" sz="1600" dirty="0">
                <a:effectLst>
                  <a:outerShdw blurRad="38100" dist="38100" dir="2700000" algn="tl">
                    <a:srgbClr val="000000">
                      <a:alpha val="43137"/>
                    </a:srgbClr>
                  </a:outerShdw>
                </a:effectLst>
              </a:rPr>
              <a:t>Závadné látky</a:t>
            </a:r>
            <a:r>
              <a:rPr lang="cs-CZ" sz="1600" dirty="0"/>
              <a:t> = látky, které mohou ohrozit jakost povrchových nebo podzemních vod </a:t>
            </a:r>
          </a:p>
          <a:p>
            <a:pPr>
              <a:lnSpc>
                <a:spcPct val="100000"/>
              </a:lnSpc>
            </a:pPr>
            <a:r>
              <a:rPr lang="cs-CZ" sz="1600" dirty="0"/>
              <a:t>Každý, kdo zachází se závadnými látkami, je povinen učinit přiměřená opatření, aby nevnikly do povrchových nebo podzemních vod a neohrozily jejich prostředí (zákon </a:t>
            </a:r>
            <a:br>
              <a:rPr lang="cs-CZ" sz="1600" dirty="0"/>
            </a:br>
            <a:r>
              <a:rPr lang="cs-CZ" sz="1600" dirty="0"/>
              <a:t>o vodách č. 254/2001 Sb., § 39, odst. 1)</a:t>
            </a:r>
          </a:p>
          <a:p>
            <a:pPr>
              <a:lnSpc>
                <a:spcPct val="100000"/>
              </a:lnSpc>
            </a:pPr>
            <a:r>
              <a:rPr lang="cs-CZ" sz="1600" dirty="0">
                <a:effectLst>
                  <a:outerShdw blurRad="38100" dist="38100" dir="2700000" algn="tl">
                    <a:srgbClr val="000000">
                      <a:alpha val="43137"/>
                    </a:srgbClr>
                  </a:outerShdw>
                </a:effectLst>
              </a:rPr>
              <a:t>Nepersistentní minerální oleje a nepersistentní uhlovodíky ropného původu = nebezpečné závadné látky</a:t>
            </a:r>
          </a:p>
          <a:p>
            <a:pPr>
              <a:lnSpc>
                <a:spcPct val="100000"/>
              </a:lnSpc>
            </a:pPr>
            <a:r>
              <a:rPr lang="cs-CZ" sz="1600" dirty="0"/>
              <a:t>Každý, kdo zachází nebezpečnými závadnými látkami nebo kdo zachází se závadnými látkami ve větším rozsahu nebo kdy zacházení s nimi je spojeno se zvýšeným nebezpečím, je povinen učinit odpovídající opatření, aby nevnikly do povrchových nebo podzemních vod nebo do kanalizací, které netvoří součást technologického vybavení výrobního zařízení (zákon o vodách č. 254/2001 Sb., § 39, odst. 4)</a:t>
            </a:r>
          </a:p>
          <a:p>
            <a:pPr>
              <a:lnSpc>
                <a:spcPct val="100000"/>
              </a:lnSpc>
            </a:pPr>
            <a:r>
              <a:rPr lang="cs-CZ" sz="1600" dirty="0">
                <a:effectLst>
                  <a:outerShdw blurRad="38100" dist="38100" dir="2700000" algn="tl">
                    <a:srgbClr val="000000">
                      <a:alpha val="43137"/>
                    </a:srgbClr>
                  </a:outerShdw>
                </a:effectLst>
              </a:rPr>
              <a:t>Havárií</a:t>
            </a:r>
            <a:r>
              <a:rPr lang="cs-CZ" sz="1600" dirty="0"/>
              <a:t> je mimořádné závažné zhoršení nebo mimořádné závažné ohrožení jakosti povrchových nebo podzemních vod (zákon o vodách č. 254/2001 Sb., § 40, odst. 1)</a:t>
            </a:r>
          </a:p>
          <a:p>
            <a:pPr>
              <a:lnSpc>
                <a:spcPct val="100000"/>
              </a:lnSpc>
            </a:pPr>
            <a:r>
              <a:rPr lang="cs-CZ" sz="1600" dirty="0"/>
              <a:t>Ten, kdo způsobil havárii, je povinen činit bezprostřední opatření k odstraňování příčin a následků havárie. Přitom se řídí havarijním plánem, popřípadě pokyny vodoprávního úřadu a České inspekce životního prostředí (zákon o vodách č. 254/2001 Sb., § 41, odst. 1)</a:t>
            </a:r>
          </a:p>
          <a:p>
            <a:pPr>
              <a:lnSpc>
                <a:spcPct val="100000"/>
              </a:lnSpc>
            </a:pPr>
            <a:r>
              <a:rPr lang="cs-CZ" sz="1600" dirty="0"/>
              <a:t>Kdo způsobí nebo zjistí havárii, je povinen ji neprodleně hlásit (zákon o vodách č. 254/2001 Sb., § 41, odst. 2, pozn.: postup hlášení je upraven interními předpisy)</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63</a:t>
            </a:fld>
            <a:endParaRPr lang="cs-CZ" dirty="0">
              <a:solidFill>
                <a:srgbClr val="007759"/>
              </a:solidFill>
            </a:endParaRPr>
          </a:p>
        </p:txBody>
      </p:sp>
    </p:spTree>
    <p:extLst>
      <p:ext uri="{BB962C8B-B14F-4D97-AF65-F5344CB8AC3E}">
        <p14:creationId xmlns:p14="http://schemas.microsoft.com/office/powerpoint/2010/main" val="3506858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336000" cy="936000"/>
          </a:xfrm>
        </p:spPr>
        <p:txBody>
          <a:bodyPr/>
          <a:lstStyle/>
          <a:p>
            <a:pPr>
              <a:lnSpc>
                <a:spcPct val="100000"/>
              </a:lnSpc>
            </a:pPr>
            <a:r>
              <a:rPr lang="cs-CZ" b="1" dirty="0">
                <a:solidFill>
                  <a:srgbClr val="007759"/>
                </a:solidFill>
              </a:rPr>
              <a:t>Ochrana životního prostředí </a:t>
            </a:r>
            <a:br>
              <a:rPr lang="cs-CZ" b="1" dirty="0">
                <a:solidFill>
                  <a:srgbClr val="007759"/>
                </a:solidFill>
              </a:rPr>
            </a:br>
            <a:r>
              <a:rPr lang="cs-CZ" b="1" dirty="0">
                <a:solidFill>
                  <a:srgbClr val="007759"/>
                </a:solidFill>
              </a:rPr>
              <a:t>v ČEPRO, a.s.</a:t>
            </a:r>
            <a:endParaRPr lang="cs-CZ" b="1"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20072" y="1700808"/>
            <a:ext cx="3441842" cy="448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ástupný symbol pro obsah 11"/>
          <p:cNvSpPr>
            <a:spLocks noGrp="1"/>
          </p:cNvSpPr>
          <p:nvPr>
            <p:ph sz="half" idx="2"/>
          </p:nvPr>
        </p:nvSpPr>
        <p:spPr>
          <a:xfrm>
            <a:off x="467544" y="1412776"/>
            <a:ext cx="4392488" cy="5112568"/>
          </a:xfrm>
        </p:spPr>
        <p:txBody>
          <a:bodyPr/>
          <a:lstStyle/>
          <a:p>
            <a:pPr lvl="0">
              <a:lnSpc>
                <a:spcPct val="100000"/>
              </a:lnSpc>
              <a:buClr>
                <a:srgbClr val="007759"/>
              </a:buClr>
              <a:buFont typeface="Wingdings" panose="05000000000000000000" pitchFamily="2" charset="2"/>
              <a:buChar char="§"/>
            </a:pPr>
            <a:r>
              <a:rPr lang="cs-CZ" sz="1600" b="1" dirty="0">
                <a:solidFill>
                  <a:srgbClr val="007759"/>
                </a:solidFill>
                <a:effectLst>
                  <a:outerShdw blurRad="38100" dist="38100" dir="2700000" algn="tl">
                    <a:srgbClr val="000000">
                      <a:alpha val="43137"/>
                    </a:srgbClr>
                  </a:outerShdw>
                </a:effectLst>
              </a:rPr>
              <a:t>Každý je povinen při své činnosti předcházet vzniku odpadu, omezovat jeho množství a nebezpečné vlastnosti (zák. č. 541/2020  Sb. o odpadech, § 12, odst. 1)</a:t>
            </a:r>
          </a:p>
          <a:p>
            <a:pPr lvl="0">
              <a:lnSpc>
                <a:spcPct val="100000"/>
              </a:lnSpc>
              <a:buClr>
                <a:srgbClr val="007759"/>
              </a:buClr>
              <a:buFont typeface="Wingdings" panose="05000000000000000000" pitchFamily="2" charset="2"/>
              <a:buChar char="§"/>
            </a:pPr>
            <a:r>
              <a:rPr lang="cs-CZ" sz="1600" dirty="0">
                <a:solidFill>
                  <a:srgbClr val="007759"/>
                </a:solidFill>
                <a:effectLst>
                  <a:outerShdw blurRad="38100" dist="38100" dir="2700000" algn="tl">
                    <a:srgbClr val="000000">
                      <a:alpha val="43137"/>
                    </a:srgbClr>
                  </a:outerShdw>
                </a:effectLst>
              </a:rPr>
              <a:t>Hierarchie odpadového hospodářství</a:t>
            </a:r>
            <a:r>
              <a:rPr lang="cs-CZ" sz="1600" dirty="0">
                <a:solidFill>
                  <a:srgbClr val="007759"/>
                </a:solidFill>
              </a:rPr>
              <a:t> = prioritou je </a:t>
            </a:r>
            <a:r>
              <a:rPr lang="cs-CZ" sz="1600" dirty="0">
                <a:solidFill>
                  <a:srgbClr val="007759"/>
                </a:solidFill>
                <a:effectLst>
                  <a:outerShdw blurRad="38100" dist="38100" dir="2700000" algn="tl">
                    <a:srgbClr val="000000">
                      <a:alpha val="43137"/>
                    </a:srgbClr>
                  </a:outerShdw>
                </a:effectLst>
              </a:rPr>
              <a:t>předcházení vzniku odpadu</a:t>
            </a:r>
            <a:r>
              <a:rPr lang="cs-CZ" sz="1600" dirty="0">
                <a:solidFill>
                  <a:srgbClr val="007759"/>
                </a:solidFill>
              </a:rPr>
              <a:t>,  nelze-li vzniku odpadu předejít následuje:</a:t>
            </a:r>
          </a:p>
          <a:p>
            <a:pPr lvl="1">
              <a:lnSpc>
                <a:spcPct val="100000"/>
              </a:lnSpc>
              <a:buClr>
                <a:srgbClr val="007759"/>
              </a:buClr>
              <a:buFont typeface="+mj-lt"/>
              <a:buAutoNum type="arabicPeriod"/>
            </a:pPr>
            <a:r>
              <a:rPr lang="cs-CZ" sz="1600" dirty="0">
                <a:solidFill>
                  <a:srgbClr val="007759"/>
                </a:solidFill>
              </a:rPr>
              <a:t>příprava k opětovnému použití, n.</a:t>
            </a:r>
          </a:p>
          <a:p>
            <a:pPr lvl="1">
              <a:lnSpc>
                <a:spcPct val="100000"/>
              </a:lnSpc>
              <a:buClr>
                <a:srgbClr val="007759"/>
              </a:buClr>
              <a:buFont typeface="+mj-lt"/>
              <a:buAutoNum type="arabicPeriod"/>
            </a:pPr>
            <a:r>
              <a:rPr lang="cs-CZ" sz="1600" dirty="0">
                <a:solidFill>
                  <a:srgbClr val="007759"/>
                </a:solidFill>
              </a:rPr>
              <a:t>recyklace, n.</a:t>
            </a:r>
          </a:p>
          <a:p>
            <a:pPr lvl="1">
              <a:lnSpc>
                <a:spcPct val="100000"/>
              </a:lnSpc>
              <a:buClr>
                <a:srgbClr val="007759"/>
              </a:buClr>
              <a:buFont typeface="+mj-lt"/>
              <a:buAutoNum type="arabicPeriod"/>
            </a:pPr>
            <a:r>
              <a:rPr lang="cs-CZ" sz="1600" dirty="0">
                <a:solidFill>
                  <a:srgbClr val="007759"/>
                </a:solidFill>
              </a:rPr>
              <a:t>jiné využití, včetně energetického využití, a není-li možné ani to, jeho </a:t>
            </a:r>
          </a:p>
          <a:p>
            <a:pPr lvl="1">
              <a:lnSpc>
                <a:spcPct val="100000"/>
              </a:lnSpc>
              <a:buClr>
                <a:srgbClr val="007759"/>
              </a:buClr>
              <a:buFont typeface="+mj-lt"/>
              <a:buAutoNum type="arabicPeriod"/>
            </a:pPr>
            <a:r>
              <a:rPr lang="cs-CZ" sz="1600" dirty="0">
                <a:solidFill>
                  <a:srgbClr val="007759"/>
                </a:solidFill>
              </a:rPr>
              <a:t>odstranění (zák. o odpadech, § 3, odst. 2)</a:t>
            </a:r>
          </a:p>
          <a:p>
            <a:pPr lvl="0">
              <a:lnSpc>
                <a:spcPct val="100000"/>
              </a:lnSpc>
              <a:buClr>
                <a:srgbClr val="007759"/>
              </a:buClr>
              <a:buFont typeface="Wingdings" panose="05000000000000000000" pitchFamily="2" charset="2"/>
              <a:buChar char="§"/>
            </a:pPr>
            <a:r>
              <a:rPr lang="cs-CZ" sz="1600" u="sng" dirty="0">
                <a:solidFill>
                  <a:srgbClr val="007759"/>
                </a:solidFill>
              </a:rPr>
              <a:t>Centrála společnosti </a:t>
            </a:r>
            <a:r>
              <a:rPr lang="cs-CZ" sz="1600" dirty="0">
                <a:solidFill>
                  <a:srgbClr val="007759"/>
                </a:solidFill>
              </a:rPr>
              <a:t>– vzniká odpad podobný komunálnímu, nakládání s odpady zajišťuje správa budovy (BC ROSMARIN)</a:t>
            </a:r>
          </a:p>
          <a:p>
            <a:pPr lvl="0">
              <a:lnSpc>
                <a:spcPct val="100000"/>
              </a:lnSpc>
              <a:buClr>
                <a:srgbClr val="007759"/>
              </a:buClr>
              <a:buFont typeface="Wingdings" panose="05000000000000000000" pitchFamily="2" charset="2"/>
              <a:buChar char="§"/>
            </a:pPr>
            <a:r>
              <a:rPr lang="cs-CZ" sz="1600" dirty="0">
                <a:solidFill>
                  <a:srgbClr val="007759"/>
                </a:solidFill>
                <a:effectLst>
                  <a:outerShdw blurRad="38100" dist="38100" dir="2700000" algn="tl">
                    <a:srgbClr val="000000">
                      <a:alpha val="43137"/>
                    </a:srgbClr>
                  </a:outerShdw>
                </a:effectLst>
              </a:rPr>
              <a:t>Vytříděný papír a plasty</a:t>
            </a:r>
            <a:r>
              <a:rPr lang="cs-CZ" sz="1600" dirty="0">
                <a:solidFill>
                  <a:srgbClr val="007759"/>
                </a:solidFill>
              </a:rPr>
              <a:t> jsou shromažďovány v barevně odlišených nádobách (</a:t>
            </a:r>
            <a:r>
              <a:rPr lang="cs-CZ" sz="1600" dirty="0">
                <a:solidFill>
                  <a:srgbClr val="FFFF00"/>
                </a:solidFill>
                <a:effectLst>
                  <a:outerShdw blurRad="38100" dist="38100" dir="2700000" algn="tl">
                    <a:srgbClr val="000000">
                      <a:alpha val="43137"/>
                    </a:srgbClr>
                  </a:outerShdw>
                </a:effectLst>
              </a:rPr>
              <a:t>plast = žlutá</a:t>
            </a:r>
            <a:r>
              <a:rPr lang="cs-CZ" sz="1600" dirty="0">
                <a:solidFill>
                  <a:srgbClr val="007759"/>
                </a:solidFill>
              </a:rPr>
              <a:t>, </a:t>
            </a:r>
            <a:r>
              <a:rPr lang="cs-CZ" sz="1600" dirty="0">
                <a:solidFill>
                  <a:schemeClr val="accent1">
                    <a:lumMod val="60000"/>
                    <a:lumOff val="40000"/>
                  </a:schemeClr>
                </a:solidFill>
              </a:rPr>
              <a:t>papír = modrá</a:t>
            </a:r>
            <a:r>
              <a:rPr lang="cs-CZ" sz="1600" dirty="0">
                <a:solidFill>
                  <a:srgbClr val="007759"/>
                </a:solidFill>
              </a:rPr>
              <a:t>) v kuchyňkách</a:t>
            </a:r>
          </a:p>
          <a:p>
            <a:pPr lvl="0">
              <a:lnSpc>
                <a:spcPct val="100000"/>
              </a:lnSpc>
              <a:buClr>
                <a:srgbClr val="007759"/>
              </a:buClr>
              <a:buFont typeface="Wingdings" panose="05000000000000000000" pitchFamily="2" charset="2"/>
              <a:buChar char="§"/>
            </a:pPr>
            <a:endParaRPr lang="cs-CZ" sz="1600" dirty="0">
              <a:solidFill>
                <a:srgbClr val="007759"/>
              </a:solidFill>
            </a:endParaRPr>
          </a:p>
          <a:p>
            <a:pPr lvl="0">
              <a:lnSpc>
                <a:spcPct val="100000"/>
              </a:lnSpc>
              <a:buClr>
                <a:srgbClr val="007759"/>
              </a:buClr>
              <a:buFont typeface="Wingdings" panose="05000000000000000000" pitchFamily="2" charset="2"/>
              <a:buChar char="§"/>
            </a:pPr>
            <a:endParaRPr lang="cs-CZ" sz="1600" dirty="0">
              <a:solidFill>
                <a:srgbClr val="007759"/>
              </a:solidFill>
            </a:endParaRPr>
          </a:p>
          <a:p>
            <a:pPr lvl="0">
              <a:lnSpc>
                <a:spcPct val="100000"/>
              </a:lnSpc>
              <a:buClr>
                <a:srgbClr val="007759"/>
              </a:buClr>
              <a:buFont typeface="Wingdings" panose="05000000000000000000" pitchFamily="2" charset="2"/>
              <a:buChar char="§"/>
            </a:pPr>
            <a:endParaRPr lang="cs-CZ" sz="1600" b="1" dirty="0">
              <a:solidFill>
                <a:srgbClr val="007759"/>
              </a:solidFill>
              <a:effectLst>
                <a:outerShdw blurRad="38100" dist="38100" dir="2700000" algn="tl">
                  <a:srgbClr val="000000">
                    <a:alpha val="43137"/>
                  </a:srgbClr>
                </a:outerShdw>
              </a:effectLst>
            </a:endParaRP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64</a:t>
            </a:fld>
            <a:endParaRPr lang="cs-CZ" dirty="0">
              <a:solidFill>
                <a:srgbClr val="007759"/>
              </a:solidFill>
            </a:endParaRPr>
          </a:p>
        </p:txBody>
      </p:sp>
    </p:spTree>
    <p:extLst>
      <p:ext uri="{BB962C8B-B14F-4D97-AF65-F5344CB8AC3E}">
        <p14:creationId xmlns:p14="http://schemas.microsoft.com/office/powerpoint/2010/main" val="2710097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339752" y="260648"/>
            <a:ext cx="6336704" cy="936000"/>
          </a:xfrm>
        </p:spPr>
        <p:txBody>
          <a:bodyPr/>
          <a:lstStyle/>
          <a:p>
            <a:pPr>
              <a:lnSpc>
                <a:spcPct val="100000"/>
              </a:lnSpc>
            </a:pPr>
            <a:r>
              <a:rPr lang="cs-CZ" dirty="0"/>
              <a:t>Ochrana životního prostředí </a:t>
            </a:r>
            <a:br>
              <a:rPr lang="cs-CZ" dirty="0"/>
            </a:br>
            <a:r>
              <a:rPr lang="cs-CZ" dirty="0"/>
              <a:t>v ČEPRO, a.s.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87624" y="1412776"/>
            <a:ext cx="6696744" cy="501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číslo snímku 3"/>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65</a:t>
            </a:fld>
            <a:endParaRPr lang="cs-CZ" dirty="0">
              <a:solidFill>
                <a:srgbClr val="007759"/>
              </a:solidFill>
            </a:endParaRPr>
          </a:p>
        </p:txBody>
      </p:sp>
    </p:spTree>
    <p:extLst>
      <p:ext uri="{BB962C8B-B14F-4D97-AF65-F5344CB8AC3E}">
        <p14:creationId xmlns:p14="http://schemas.microsoft.com/office/powerpoint/2010/main" val="1675241441"/>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41126" y="260648"/>
            <a:ext cx="6119976" cy="936000"/>
          </a:xfrm>
        </p:spPr>
        <p:txBody>
          <a:bodyPr/>
          <a:lstStyle/>
          <a:p>
            <a:pPr>
              <a:lnSpc>
                <a:spcPct val="100000"/>
              </a:lnSpc>
            </a:pPr>
            <a:r>
              <a:rPr lang="cs-CZ" b="1" dirty="0">
                <a:solidFill>
                  <a:srgbClr val="007759"/>
                </a:solidFill>
              </a:rPr>
              <a:t>Ochrana životního prostředí  </a:t>
            </a:r>
            <a:br>
              <a:rPr lang="cs-CZ" b="1" dirty="0">
                <a:solidFill>
                  <a:srgbClr val="007759"/>
                </a:solidFill>
              </a:rPr>
            </a:br>
            <a:r>
              <a:rPr lang="cs-CZ" b="1" dirty="0">
                <a:solidFill>
                  <a:srgbClr val="007759"/>
                </a:solidFill>
              </a:rPr>
              <a:t>v ČEPRO, a.s.</a:t>
            </a:r>
            <a:endParaRPr lang="cs-CZ" b="1" dirty="0"/>
          </a:p>
        </p:txBody>
      </p:sp>
      <p:sp>
        <p:nvSpPr>
          <p:cNvPr id="3" name="Zástupný symbol pro obsah 2"/>
          <p:cNvSpPr>
            <a:spLocks noGrp="1"/>
          </p:cNvSpPr>
          <p:nvPr>
            <p:ph sz="half" idx="1"/>
          </p:nvPr>
        </p:nvSpPr>
        <p:spPr>
          <a:xfrm>
            <a:off x="539552" y="1484784"/>
            <a:ext cx="4176464" cy="5256584"/>
          </a:xfrm>
        </p:spPr>
        <p:txBody>
          <a:bodyPr/>
          <a:lstStyle/>
          <a:p>
            <a:pPr>
              <a:lnSpc>
                <a:spcPct val="100000"/>
              </a:lnSpc>
              <a:buFont typeface="Wingdings" panose="05000000000000000000" pitchFamily="2" charset="2"/>
              <a:buChar char="§"/>
            </a:pPr>
            <a:r>
              <a:rPr lang="cs-CZ" sz="1600" dirty="0"/>
              <a:t>Povinností  původce odpadů je </a:t>
            </a:r>
            <a:r>
              <a:rPr lang="cs-CZ" sz="1600" dirty="0">
                <a:effectLst>
                  <a:outerShdw blurRad="38100" dist="38100" dir="2700000" algn="tl">
                    <a:srgbClr val="000000">
                      <a:alpha val="43137"/>
                    </a:srgbClr>
                  </a:outerShdw>
                </a:effectLst>
              </a:rPr>
              <a:t>shromažďovat odpady utříděné podle jednotlivých druhů a kategorií</a:t>
            </a:r>
          </a:p>
          <a:p>
            <a:pPr lvl="0">
              <a:lnSpc>
                <a:spcPct val="100000"/>
              </a:lnSpc>
              <a:buClr>
                <a:srgbClr val="007759"/>
              </a:buClr>
              <a:buFont typeface="Wingdings" panose="05000000000000000000" pitchFamily="2" charset="2"/>
              <a:buChar char="§"/>
            </a:pPr>
            <a:r>
              <a:rPr lang="cs-CZ" sz="1600" dirty="0">
                <a:solidFill>
                  <a:srgbClr val="007759"/>
                </a:solidFill>
              </a:rPr>
              <a:t>Z komunálního odpadu </a:t>
            </a:r>
            <a:r>
              <a:rPr lang="cs-CZ" sz="1600" dirty="0">
                <a:solidFill>
                  <a:srgbClr val="007759"/>
                </a:solidFill>
                <a:effectLst>
                  <a:outerShdw blurRad="38100" dist="38100" dir="2700000" algn="tl">
                    <a:srgbClr val="000000">
                      <a:alpha val="43137"/>
                    </a:srgbClr>
                  </a:outerShdw>
                </a:effectLst>
              </a:rPr>
              <a:t>vytřiďte</a:t>
            </a:r>
            <a:r>
              <a:rPr lang="cs-CZ" sz="1600" dirty="0">
                <a:solidFill>
                  <a:srgbClr val="007759"/>
                </a:solidFill>
              </a:rPr>
              <a:t> </a:t>
            </a:r>
            <a:r>
              <a:rPr lang="cs-CZ" sz="1600" dirty="0">
                <a:solidFill>
                  <a:srgbClr val="007759"/>
                </a:solidFill>
                <a:effectLst>
                  <a:outerShdw blurRad="38100" dist="38100" dir="2700000" algn="tl">
                    <a:srgbClr val="000000">
                      <a:alpha val="43137"/>
                    </a:srgbClr>
                  </a:outerShdw>
                </a:effectLst>
              </a:rPr>
              <a:t>využitelné složky </a:t>
            </a:r>
            <a:r>
              <a:rPr lang="cs-CZ" sz="1600" dirty="0">
                <a:solidFill>
                  <a:srgbClr val="007759"/>
                </a:solidFill>
              </a:rPr>
              <a:t>a </a:t>
            </a:r>
            <a:r>
              <a:rPr lang="cs-CZ" sz="1600" dirty="0">
                <a:solidFill>
                  <a:srgbClr val="007759"/>
                </a:solidFill>
                <a:effectLst>
                  <a:outerShdw blurRad="38100" dist="38100" dir="2700000" algn="tl">
                    <a:srgbClr val="000000">
                      <a:alpha val="43137"/>
                    </a:srgbClr>
                  </a:outerShdw>
                </a:effectLst>
              </a:rPr>
              <a:t>nebezpečné odpady a uložte je do nádob k tomu určených</a:t>
            </a:r>
          </a:p>
          <a:p>
            <a:pPr lvl="0">
              <a:lnSpc>
                <a:spcPct val="100000"/>
              </a:lnSpc>
              <a:buClr>
                <a:srgbClr val="007759"/>
              </a:buClr>
              <a:buFont typeface="Wingdings" panose="05000000000000000000" pitchFamily="2" charset="2"/>
              <a:buChar char="§"/>
            </a:pPr>
            <a:r>
              <a:rPr lang="cs-CZ" sz="1600" dirty="0">
                <a:solidFill>
                  <a:srgbClr val="007759"/>
                </a:solidFill>
              </a:rPr>
              <a:t>Za předání použitých elektrozařízení – </a:t>
            </a:r>
            <a:r>
              <a:rPr lang="cs-CZ" sz="1600" dirty="0">
                <a:solidFill>
                  <a:srgbClr val="007759"/>
                </a:solidFill>
                <a:effectLst>
                  <a:outerShdw blurRad="38100" dist="38100" dir="2700000" algn="tl">
                    <a:srgbClr val="000000">
                      <a:alpha val="43137"/>
                    </a:srgbClr>
                  </a:outerShdw>
                </a:effectLst>
              </a:rPr>
              <a:t>výpočetní techniky</a:t>
            </a:r>
            <a:r>
              <a:rPr lang="cs-CZ" sz="1600" dirty="0">
                <a:solidFill>
                  <a:srgbClr val="007759"/>
                </a:solidFill>
              </a:rPr>
              <a:t> – do systému zpětného odběru odpovídá odbor IT (viz Směrnice OIT Výpočetní technika)</a:t>
            </a:r>
          </a:p>
          <a:p>
            <a:pPr lvl="0">
              <a:lnSpc>
                <a:spcPct val="100000"/>
              </a:lnSpc>
              <a:buClr>
                <a:srgbClr val="007759"/>
              </a:buClr>
              <a:buFont typeface="Wingdings" panose="05000000000000000000" pitchFamily="2" charset="2"/>
              <a:buChar char="§"/>
            </a:pPr>
            <a:r>
              <a:rPr lang="cs-CZ" sz="1600" dirty="0">
                <a:solidFill>
                  <a:srgbClr val="007759"/>
                </a:solidFill>
                <a:effectLst>
                  <a:outerShdw blurRad="38100" dist="38100" dir="2700000" algn="tl">
                    <a:srgbClr val="000000">
                      <a:alpha val="43137"/>
                    </a:srgbClr>
                  </a:outerShdw>
                </a:effectLst>
              </a:rPr>
              <a:t>Sběrný box „Zelená firma“ </a:t>
            </a:r>
            <a:r>
              <a:rPr lang="cs-CZ" sz="1600" dirty="0">
                <a:solidFill>
                  <a:srgbClr val="007759"/>
                </a:solidFill>
              </a:rPr>
              <a:t>je umístěn na chodbě 6. p. u  kopírek a je určen </a:t>
            </a:r>
            <a:r>
              <a:rPr lang="cs-CZ" sz="1600" dirty="0">
                <a:solidFill>
                  <a:srgbClr val="007759"/>
                </a:solidFill>
                <a:effectLst>
                  <a:outerShdw blurRad="38100" dist="38100" dir="2700000" algn="tl">
                    <a:srgbClr val="000000">
                      <a:alpha val="43137"/>
                    </a:srgbClr>
                  </a:outerShdw>
                </a:effectLst>
              </a:rPr>
              <a:t>pro drobná elektrozařízení </a:t>
            </a:r>
            <a:r>
              <a:rPr lang="cs-CZ" sz="1600" dirty="0">
                <a:solidFill>
                  <a:srgbClr val="007759"/>
                </a:solidFill>
              </a:rPr>
              <a:t>(viz informace na víku boxu)</a:t>
            </a:r>
          </a:p>
          <a:p>
            <a:pPr lvl="0">
              <a:lnSpc>
                <a:spcPct val="100000"/>
              </a:lnSpc>
              <a:buClr>
                <a:srgbClr val="007759"/>
              </a:buClr>
              <a:buFont typeface="Wingdings" panose="05000000000000000000" pitchFamily="2" charset="2"/>
              <a:buChar char="§"/>
            </a:pPr>
            <a:r>
              <a:rPr lang="cs-CZ" sz="1600" dirty="0">
                <a:solidFill>
                  <a:srgbClr val="007759"/>
                </a:solidFill>
                <a:effectLst>
                  <a:outerShdw blurRad="38100" dist="38100" dir="2700000" algn="tl">
                    <a:srgbClr val="000000">
                      <a:alpha val="43137"/>
                    </a:srgbClr>
                  </a:outerShdw>
                </a:effectLst>
              </a:rPr>
              <a:t>Nebezpečné odpady</a:t>
            </a:r>
            <a:r>
              <a:rPr lang="cs-CZ" sz="1600" dirty="0">
                <a:solidFill>
                  <a:srgbClr val="007759"/>
                </a:solidFill>
              </a:rPr>
              <a:t> vznikají při provozních činnostech skladů a produktovodů, systém shromažďování je stanoven příslušným MPBP. </a:t>
            </a:r>
          </a:p>
          <a:p>
            <a:pPr lvl="0">
              <a:lnSpc>
                <a:spcPct val="100000"/>
              </a:lnSpc>
              <a:buClr>
                <a:srgbClr val="007759"/>
              </a:buClr>
              <a:buFont typeface="Wingdings" panose="05000000000000000000" pitchFamily="2" charset="2"/>
              <a:buChar char="§"/>
            </a:pPr>
            <a:r>
              <a:rPr lang="cs-CZ" sz="1600" dirty="0">
                <a:solidFill>
                  <a:srgbClr val="007759"/>
                </a:solidFill>
                <a:effectLst>
                  <a:outerShdw blurRad="38100" dist="38100" dir="2700000" algn="tl">
                    <a:srgbClr val="000000">
                      <a:alpha val="43137"/>
                    </a:srgbClr>
                  </a:outerShdw>
                </a:effectLst>
              </a:rPr>
              <a:t>V případě dotazů kontaktujte specialistu OH: eva.humlickova@ceproas.cz</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66</a:t>
            </a:fld>
            <a:endParaRPr lang="cs-CZ" dirty="0">
              <a:solidFill>
                <a:srgbClr val="007759"/>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26"/>
          <a:stretch/>
        </p:blipFill>
        <p:spPr bwMode="auto">
          <a:xfrm rot="5400000">
            <a:off x="5566587" y="853254"/>
            <a:ext cx="2462981" cy="329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22168" y="3861048"/>
            <a:ext cx="2748806" cy="276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654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3768" y="324000"/>
            <a:ext cx="6192688" cy="936000"/>
          </a:xfrm>
        </p:spPr>
        <p:txBody>
          <a:bodyPr/>
          <a:lstStyle/>
          <a:p>
            <a:pPr>
              <a:lnSpc>
                <a:spcPct val="100000"/>
              </a:lnSpc>
            </a:pPr>
            <a:r>
              <a:rPr lang="cs-CZ" dirty="0">
                <a:solidFill>
                  <a:srgbClr val="007759"/>
                </a:solidFill>
              </a:rPr>
              <a:t>Ochrana životního prostředí </a:t>
            </a:r>
            <a:br>
              <a:rPr lang="cs-CZ" dirty="0">
                <a:solidFill>
                  <a:srgbClr val="007759"/>
                </a:solidFill>
              </a:rPr>
            </a:br>
            <a:r>
              <a:rPr lang="cs-CZ" dirty="0">
                <a:solidFill>
                  <a:srgbClr val="007759"/>
                </a:solidFill>
              </a:rPr>
              <a:t>v ČEPRO, a.s.</a:t>
            </a:r>
            <a:br>
              <a:rPr lang="cs-CZ" dirty="0"/>
            </a:br>
            <a:endParaRPr lang="cs-CZ" dirty="0"/>
          </a:p>
        </p:txBody>
      </p:sp>
      <p:sp>
        <p:nvSpPr>
          <p:cNvPr id="3" name="Zástupný symbol pro obsah 2"/>
          <p:cNvSpPr>
            <a:spLocks noGrp="1"/>
          </p:cNvSpPr>
          <p:nvPr>
            <p:ph idx="1"/>
          </p:nvPr>
        </p:nvSpPr>
        <p:spPr>
          <a:xfrm>
            <a:off x="611560" y="1484784"/>
            <a:ext cx="8208912" cy="4916016"/>
          </a:xfrm>
        </p:spPr>
        <p:txBody>
          <a:bodyPr/>
          <a:lstStyle/>
          <a:p>
            <a:pPr marL="0" indent="0">
              <a:buNone/>
            </a:pPr>
            <a:r>
              <a:rPr lang="cs-CZ" dirty="0"/>
              <a:t>Obecně platná legislativa na úseku ochrany ŽP (výběr):</a:t>
            </a:r>
          </a:p>
          <a:p>
            <a:pPr>
              <a:lnSpc>
                <a:spcPct val="100000"/>
              </a:lnSpc>
            </a:pPr>
            <a:r>
              <a:rPr lang="cs-CZ" sz="2000" dirty="0"/>
              <a:t>Zákon č. 17/1992 Sb. (zákon o životním prostředí)</a:t>
            </a:r>
          </a:p>
          <a:p>
            <a:pPr>
              <a:lnSpc>
                <a:spcPct val="100000"/>
              </a:lnSpc>
            </a:pPr>
            <a:r>
              <a:rPr lang="cs-CZ" sz="2000" dirty="0"/>
              <a:t>Zákon č. 114/1992 Sb. (zákon o ochraně přírody a krajiny)</a:t>
            </a:r>
          </a:p>
          <a:p>
            <a:pPr>
              <a:lnSpc>
                <a:spcPct val="100000"/>
              </a:lnSpc>
            </a:pPr>
            <a:r>
              <a:rPr lang="cs-CZ" sz="2000" dirty="0"/>
              <a:t>Zákon č. 254/2001 Sb. (zákon o vodách)</a:t>
            </a:r>
          </a:p>
          <a:p>
            <a:pPr>
              <a:lnSpc>
                <a:spcPct val="100000"/>
              </a:lnSpc>
            </a:pPr>
            <a:r>
              <a:rPr lang="cs-CZ" sz="2000" dirty="0"/>
              <a:t>Zákon č. 274/2001 Sb. (zákon o vodovodech a kanalizacích)</a:t>
            </a:r>
          </a:p>
          <a:p>
            <a:pPr>
              <a:lnSpc>
                <a:spcPct val="100000"/>
              </a:lnSpc>
            </a:pPr>
            <a:r>
              <a:rPr lang="cs-CZ" sz="2000" dirty="0"/>
              <a:t>Zákon č. 541/2020 Sb. (zákon o odpadech)</a:t>
            </a:r>
          </a:p>
          <a:p>
            <a:pPr>
              <a:lnSpc>
                <a:spcPct val="100000"/>
              </a:lnSpc>
            </a:pPr>
            <a:r>
              <a:rPr lang="cs-CZ" sz="2000" dirty="0"/>
              <a:t>Zákon č. 201/2012 Sb. (zákon o ochraně ovzduší)</a:t>
            </a:r>
          </a:p>
          <a:p>
            <a:pPr>
              <a:lnSpc>
                <a:spcPct val="100000"/>
              </a:lnSpc>
            </a:pPr>
            <a:r>
              <a:rPr lang="cs-CZ" sz="2000" dirty="0"/>
              <a:t>Zákon č. 73/2012 Sb. (zákon o látkách, které poškozují ozonovou vrstvu a o fluorovaných skleníkových plynech)</a:t>
            </a:r>
          </a:p>
          <a:p>
            <a:pPr>
              <a:lnSpc>
                <a:spcPct val="100000"/>
              </a:lnSpc>
            </a:pPr>
            <a:r>
              <a:rPr lang="cs-CZ" sz="2000" dirty="0"/>
              <a:t>Nařízení Evropského parlamentu a Rady (ES) č. 1907/2006 o registraci, hodnocení, povolování a omezování chemických látek (REACH)</a:t>
            </a:r>
          </a:p>
          <a:p>
            <a:pPr>
              <a:lnSpc>
                <a:spcPct val="100000"/>
              </a:lnSpc>
            </a:pPr>
            <a:r>
              <a:rPr lang="cs-CZ" sz="2000" dirty="0"/>
              <a:t>Nařízení Evropského parlamentu a Rady (ES) č. 1272/2008 o klasifikaci, označování a balení chemických látek a směsí (CLP)</a:t>
            </a:r>
          </a:p>
          <a:p>
            <a:pPr>
              <a:lnSpc>
                <a:spcPct val="100000"/>
              </a:lnSpc>
            </a:pPr>
            <a:r>
              <a:rPr lang="cs-CZ" sz="2000" dirty="0"/>
              <a:t>Prováděcí předpisy a další legislativa na úseku ochrany ŽP</a:t>
            </a:r>
          </a:p>
          <a:p>
            <a:pPr lvl="1"/>
            <a:endParaRPr lang="cs-CZ" sz="2000" dirty="0"/>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67</a:t>
            </a:fld>
            <a:endParaRPr lang="cs-CZ" dirty="0">
              <a:solidFill>
                <a:srgbClr val="007759"/>
              </a:solidFill>
            </a:endParaRPr>
          </a:p>
        </p:txBody>
      </p:sp>
    </p:spTree>
    <p:extLst>
      <p:ext uri="{BB962C8B-B14F-4D97-AF65-F5344CB8AC3E}">
        <p14:creationId xmlns:p14="http://schemas.microsoft.com/office/powerpoint/2010/main" val="4010446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784" y="260648"/>
            <a:ext cx="6048672" cy="936000"/>
          </a:xfrm>
        </p:spPr>
        <p:txBody>
          <a:bodyPr/>
          <a:lstStyle/>
          <a:p>
            <a:pPr>
              <a:lnSpc>
                <a:spcPct val="100000"/>
              </a:lnSpc>
            </a:pPr>
            <a:r>
              <a:rPr lang="cs-CZ" dirty="0"/>
              <a:t>Ochrana životního prostředí </a:t>
            </a:r>
            <a:br>
              <a:rPr lang="cs-CZ" dirty="0"/>
            </a:br>
            <a:r>
              <a:rPr lang="cs-CZ" dirty="0"/>
              <a:t>v ČEPRO, a.s.</a:t>
            </a:r>
          </a:p>
        </p:txBody>
      </p:sp>
      <p:sp>
        <p:nvSpPr>
          <p:cNvPr id="3" name="Zástupný symbol pro obsah 2"/>
          <p:cNvSpPr>
            <a:spLocks noGrp="1"/>
          </p:cNvSpPr>
          <p:nvPr>
            <p:ph idx="1"/>
          </p:nvPr>
        </p:nvSpPr>
        <p:spPr>
          <a:xfrm>
            <a:off x="611560" y="1340768"/>
            <a:ext cx="8280920" cy="5184576"/>
          </a:xfrm>
        </p:spPr>
        <p:txBody>
          <a:bodyPr/>
          <a:lstStyle/>
          <a:p>
            <a:pPr marL="0" indent="0">
              <a:lnSpc>
                <a:spcPct val="100000"/>
              </a:lnSpc>
              <a:buNone/>
            </a:pPr>
            <a:r>
              <a:rPr lang="cs-CZ" sz="1600" b="1" dirty="0">
                <a:hlinkClick r:id="rId2"/>
              </a:rPr>
              <a:t>Směrnice č. 02/HSE/02/00/2015 Zajištění ochrany ŽP v objektech ČEPRO, a.s.</a:t>
            </a:r>
            <a:endParaRPr lang="cs-CZ" sz="1600" b="1" dirty="0"/>
          </a:p>
          <a:p>
            <a:pPr>
              <a:lnSpc>
                <a:spcPct val="100000"/>
              </a:lnSpc>
            </a:pPr>
            <a:r>
              <a:rPr lang="cs-CZ" sz="1600" dirty="0">
                <a:solidFill>
                  <a:srgbClr val="007759"/>
                </a:solidFill>
              </a:rPr>
              <a:t>viz Registr řízených dokumentů na </a:t>
            </a:r>
            <a:r>
              <a:rPr lang="cs-CZ" sz="1600" dirty="0">
                <a:solidFill>
                  <a:srgbClr val="007759"/>
                </a:solidFill>
                <a:hlinkClick r:id="rId3"/>
              </a:rPr>
              <a:t>https://int.ceproas.cz/interni-aplikace</a:t>
            </a:r>
            <a:endParaRPr lang="cs-CZ" sz="1600" dirty="0">
              <a:solidFill>
                <a:srgbClr val="007759"/>
              </a:solidFill>
            </a:endParaRPr>
          </a:p>
          <a:p>
            <a:pPr>
              <a:lnSpc>
                <a:spcPct val="100000"/>
              </a:lnSpc>
            </a:pPr>
            <a:r>
              <a:rPr lang="cs-CZ" sz="1600" dirty="0">
                <a:solidFill>
                  <a:srgbClr val="007759"/>
                </a:solidFill>
              </a:rPr>
              <a:t>určuje způsob plnění těchto požadavků v ČEPRO, a.s.:</a:t>
            </a:r>
            <a:endParaRPr lang="cs-CZ" sz="1600" dirty="0"/>
          </a:p>
          <a:p>
            <a:pPr lvl="1">
              <a:lnSpc>
                <a:spcPct val="100000"/>
              </a:lnSpc>
            </a:pPr>
            <a:r>
              <a:rPr lang="cs-CZ" sz="1600" dirty="0">
                <a:solidFill>
                  <a:srgbClr val="FF0000"/>
                </a:solidFill>
              </a:rPr>
              <a:t>ODPADY (nakládání s o., seznam a zařazení o., třídění a značení o., předávání a přeprava o., zpětný odběr výrobků)</a:t>
            </a:r>
          </a:p>
          <a:p>
            <a:pPr lvl="1">
              <a:lnSpc>
                <a:spcPct val="100000"/>
              </a:lnSpc>
            </a:pPr>
            <a:r>
              <a:rPr lang="cs-CZ" sz="1600" dirty="0">
                <a:solidFill>
                  <a:srgbClr val="FF0000"/>
                </a:solidFill>
              </a:rPr>
              <a:t>OCHRANA A VYUŽITÍ VOD (nakládání se závadnými látkami a prevence znečištění,  nakládání s v., odběry a vypouštění v., vodní díla, vodovody a kanalizace)</a:t>
            </a:r>
          </a:p>
          <a:p>
            <a:pPr lvl="1">
              <a:lnSpc>
                <a:spcPct val="100000"/>
              </a:lnSpc>
            </a:pPr>
            <a:r>
              <a:rPr lang="cs-CZ" sz="1600" dirty="0">
                <a:solidFill>
                  <a:srgbClr val="FF0000"/>
                </a:solidFill>
              </a:rPr>
              <a:t>OCHRANA OVZDUŠÍ (provoz zdrojů znečišťování ovzduší, měření emisí, provozní evidence, kontrola zařízení s obsahem regulovaných látek a F-plynů (chladiva))</a:t>
            </a:r>
          </a:p>
          <a:p>
            <a:pPr lvl="1">
              <a:lnSpc>
                <a:spcPct val="100000"/>
              </a:lnSpc>
            </a:pPr>
            <a:r>
              <a:rPr lang="cs-CZ" sz="1600" dirty="0">
                <a:solidFill>
                  <a:srgbClr val="FF0000"/>
                </a:solidFill>
              </a:rPr>
              <a:t>Školení, komunikace, řízení dokumentace a plnění ohlašovacích povinností</a:t>
            </a:r>
          </a:p>
          <a:p>
            <a:pPr lvl="0">
              <a:lnSpc>
                <a:spcPct val="100000"/>
              </a:lnSpc>
              <a:buClr>
                <a:srgbClr val="007759"/>
              </a:buClr>
            </a:pPr>
            <a:r>
              <a:rPr lang="cs-CZ" sz="1600" dirty="0">
                <a:solidFill>
                  <a:srgbClr val="007759"/>
                </a:solidFill>
              </a:rPr>
              <a:t>je závazná pro všechny zaměstnance společnosti v rozsahu odpovídajícím jejich činnostem v rámci organizační struktury společnosti</a:t>
            </a:r>
          </a:p>
          <a:p>
            <a:pPr lvl="0">
              <a:lnSpc>
                <a:spcPct val="100000"/>
              </a:lnSpc>
              <a:buClr>
                <a:srgbClr val="007759"/>
              </a:buClr>
            </a:pPr>
            <a:r>
              <a:rPr lang="cs-CZ" sz="1600" dirty="0">
                <a:solidFill>
                  <a:srgbClr val="007759"/>
                </a:solidFill>
              </a:rPr>
              <a:t>vedoucí jednotlivých organizačních útvarů jsou povinni seznámit své podřízené s jejím obsahem, zejména s články a dokumenty, které se týkají působnosti jimi řízených útvarů</a:t>
            </a:r>
          </a:p>
          <a:p>
            <a:pPr lvl="0">
              <a:lnSpc>
                <a:spcPct val="100000"/>
              </a:lnSpc>
              <a:buClr>
                <a:srgbClr val="007759"/>
              </a:buClr>
            </a:pPr>
            <a:r>
              <a:rPr lang="cs-CZ" sz="1600" dirty="0">
                <a:solidFill>
                  <a:srgbClr val="007759"/>
                </a:solidFill>
              </a:rPr>
              <a:t>Předpis OHSE č. 08/HSE/02/01/2015 </a:t>
            </a:r>
            <a:r>
              <a:rPr lang="cs-CZ" sz="1600" dirty="0">
                <a:solidFill>
                  <a:srgbClr val="007759"/>
                </a:solidFill>
                <a:effectLst>
                  <a:outerShdw blurRad="38100" dist="38100" dir="2700000" algn="tl">
                    <a:srgbClr val="000000">
                      <a:alpha val="43137"/>
                    </a:srgbClr>
                  </a:outerShdw>
                </a:effectLst>
              </a:rPr>
              <a:t>Řízení ekologických zátěží (EZ) </a:t>
            </a:r>
            <a:r>
              <a:rPr lang="cs-CZ" sz="1600" dirty="0">
                <a:solidFill>
                  <a:srgbClr val="007759"/>
                </a:solidFill>
              </a:rPr>
              <a:t>popisuje proces řízení EZ v ČEPRO, a.s. (plánování, realizace a vyhodnocení sanačních prací)</a:t>
            </a:r>
          </a:p>
          <a:p>
            <a:pPr lvl="0">
              <a:lnSpc>
                <a:spcPct val="100000"/>
              </a:lnSpc>
              <a:buClr>
                <a:srgbClr val="007759"/>
              </a:buClr>
            </a:pPr>
            <a:r>
              <a:rPr lang="cs-CZ" sz="1600" dirty="0">
                <a:solidFill>
                  <a:srgbClr val="007759"/>
                </a:solidFill>
              </a:rPr>
              <a:t>navazující interní předpisy IV. vrstvy – </a:t>
            </a:r>
            <a:r>
              <a:rPr lang="cs-CZ" sz="1600" dirty="0">
                <a:solidFill>
                  <a:srgbClr val="007759"/>
                </a:solidFill>
                <a:effectLst>
                  <a:outerShdw blurRad="38100" dist="38100" dir="2700000" algn="tl">
                    <a:srgbClr val="000000">
                      <a:alpha val="43137"/>
                    </a:srgbClr>
                  </a:outerShdw>
                </a:effectLst>
              </a:rPr>
              <a:t>Havarijní plán skladu/produktovodu, Provozní řády</a:t>
            </a:r>
            <a:r>
              <a:rPr lang="cs-CZ" sz="1600" dirty="0">
                <a:solidFill>
                  <a:srgbClr val="007759"/>
                </a:solidFill>
              </a:rPr>
              <a:t> </a:t>
            </a:r>
          </a:p>
          <a:p>
            <a:pPr lvl="0">
              <a:lnSpc>
                <a:spcPct val="100000"/>
              </a:lnSpc>
              <a:buClr>
                <a:srgbClr val="007759"/>
              </a:buClr>
            </a:pPr>
            <a:r>
              <a:rPr lang="cs-CZ" sz="1600" dirty="0">
                <a:solidFill>
                  <a:srgbClr val="007759"/>
                </a:solidFill>
                <a:effectLst>
                  <a:outerShdw blurRad="38100" dist="38100" dir="2700000" algn="tl">
                    <a:srgbClr val="000000">
                      <a:alpha val="43137"/>
                    </a:srgbClr>
                  </a:outerShdw>
                </a:effectLst>
              </a:rPr>
              <a:t>Bezpečnostní list nebezpečné chemické látky/směsi</a:t>
            </a:r>
            <a:r>
              <a:rPr lang="cs-CZ" sz="1600" dirty="0">
                <a:solidFill>
                  <a:srgbClr val="007759"/>
                </a:solidFill>
              </a:rPr>
              <a:t> uvádí klasifikaci jejích nebezpečných vlastností a pokyny pro bezpečnou manipulaci (OOPP, skladování, opatření při úniku atd.)</a:t>
            </a:r>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68</a:t>
            </a:fld>
            <a:endParaRPr lang="cs-CZ" dirty="0">
              <a:solidFill>
                <a:srgbClr val="007759"/>
              </a:solidFill>
            </a:endParaRPr>
          </a:p>
        </p:txBody>
      </p:sp>
    </p:spTree>
    <p:extLst>
      <p:ext uri="{BB962C8B-B14F-4D97-AF65-F5344CB8AC3E}">
        <p14:creationId xmlns:p14="http://schemas.microsoft.com/office/powerpoint/2010/main" val="533175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188640"/>
            <a:ext cx="6336704" cy="1080120"/>
          </a:xfrm>
        </p:spPr>
        <p:txBody>
          <a:bodyPr/>
          <a:lstStyle/>
          <a:p>
            <a:pPr lvl="0">
              <a:lnSpc>
                <a:spcPct val="100000"/>
              </a:lnSpc>
            </a:pPr>
            <a:r>
              <a:rPr lang="cs-CZ" dirty="0"/>
              <a:t>Organizace OŽP na pracovištích – pravomoci a odpovědnosti</a:t>
            </a:r>
          </a:p>
        </p:txBody>
      </p:sp>
      <p:sp>
        <p:nvSpPr>
          <p:cNvPr id="3" name="Zástupný symbol pro obsah 2"/>
          <p:cNvSpPr>
            <a:spLocks noGrp="1"/>
          </p:cNvSpPr>
          <p:nvPr>
            <p:ph idx="1"/>
          </p:nvPr>
        </p:nvSpPr>
        <p:spPr>
          <a:xfrm>
            <a:off x="539552" y="1196752"/>
            <a:ext cx="8280920" cy="5472608"/>
          </a:xfrm>
        </p:spPr>
        <p:txBody>
          <a:bodyPr/>
          <a:lstStyle/>
          <a:p>
            <a:pPr>
              <a:lnSpc>
                <a:spcPct val="100000"/>
              </a:lnSpc>
            </a:pPr>
            <a:r>
              <a:rPr lang="cs-CZ" dirty="0"/>
              <a:t>Odbor HSE</a:t>
            </a:r>
          </a:p>
          <a:p>
            <a:pPr lvl="1">
              <a:lnSpc>
                <a:spcPct val="100000"/>
              </a:lnSpc>
            </a:pPr>
            <a:r>
              <a:rPr lang="cs-CZ" sz="2000" dirty="0"/>
              <a:t>metodické řízení oblasti OŽP v ČEPRO, a. s.</a:t>
            </a:r>
          </a:p>
          <a:p>
            <a:pPr lvl="1">
              <a:lnSpc>
                <a:spcPct val="100000"/>
              </a:lnSpc>
            </a:pPr>
            <a:r>
              <a:rPr lang="cs-CZ" sz="2000" dirty="0"/>
              <a:t>výkon administrativních činností pro oblast OŽP</a:t>
            </a:r>
          </a:p>
          <a:p>
            <a:pPr lvl="1">
              <a:lnSpc>
                <a:spcPct val="100000"/>
              </a:lnSpc>
            </a:pPr>
            <a:r>
              <a:rPr lang="cs-CZ" sz="2000" dirty="0">
                <a:effectLst>
                  <a:outerShdw blurRad="38100" dist="38100" dir="2700000" algn="tl">
                    <a:srgbClr val="000000">
                      <a:alpha val="43137"/>
                    </a:srgbClr>
                  </a:outerShdw>
                </a:effectLst>
              </a:rPr>
              <a:t>požadavky a dotazy: </a:t>
            </a:r>
            <a:r>
              <a:rPr lang="cs-CZ" sz="2000" dirty="0">
                <a:effectLst>
                  <a:outerShdw blurRad="38100" dist="38100" dir="2700000" algn="tl">
                    <a:srgbClr val="000000">
                      <a:alpha val="43137"/>
                    </a:srgbClr>
                  </a:outerShdw>
                </a:effectLst>
                <a:hlinkClick r:id="rId2"/>
              </a:rPr>
              <a:t>jana.petranova@ceproas.cz</a:t>
            </a:r>
            <a:r>
              <a:rPr lang="cs-CZ" sz="2000" dirty="0">
                <a:effectLst>
                  <a:outerShdw blurRad="38100" dist="38100" dir="2700000" algn="tl">
                    <a:srgbClr val="000000">
                      <a:alpha val="43137"/>
                    </a:srgbClr>
                  </a:outerShdw>
                </a:effectLst>
              </a:rPr>
              <a:t>, 739240473</a:t>
            </a:r>
          </a:p>
          <a:p>
            <a:pPr>
              <a:lnSpc>
                <a:spcPct val="100000"/>
              </a:lnSpc>
            </a:pPr>
            <a:r>
              <a:rPr lang="cs-CZ" dirty="0"/>
              <a:t>Provozní úsek</a:t>
            </a:r>
          </a:p>
          <a:p>
            <a:pPr lvl="1">
              <a:lnSpc>
                <a:spcPct val="100000"/>
              </a:lnSpc>
            </a:pPr>
            <a:r>
              <a:rPr lang="cs-CZ" sz="2000" dirty="0"/>
              <a:t>oblast inspekce technických a technologických zařízení skladů závadných látek a </a:t>
            </a:r>
            <a:r>
              <a:rPr lang="cs-CZ" sz="2000" dirty="0" err="1"/>
              <a:t>produktovodního</a:t>
            </a:r>
            <a:r>
              <a:rPr lang="cs-CZ" sz="2000" dirty="0"/>
              <a:t> systému (odd. defektoskopie)</a:t>
            </a:r>
          </a:p>
          <a:p>
            <a:pPr lvl="1">
              <a:lnSpc>
                <a:spcPct val="100000"/>
              </a:lnSpc>
            </a:pPr>
            <a:r>
              <a:rPr lang="cs-CZ" sz="2000" dirty="0"/>
              <a:t>oblast energetiky (odbor údržby a správy majetku)</a:t>
            </a:r>
          </a:p>
          <a:p>
            <a:pPr>
              <a:lnSpc>
                <a:spcPct val="100000"/>
              </a:lnSpc>
            </a:pPr>
            <a:r>
              <a:rPr lang="cs-CZ" dirty="0"/>
              <a:t>Obchodní úsek, odbor řízení jakosti </a:t>
            </a:r>
          </a:p>
          <a:p>
            <a:pPr lvl="1">
              <a:lnSpc>
                <a:spcPct val="100000"/>
              </a:lnSpc>
            </a:pPr>
            <a:r>
              <a:rPr lang="cs-CZ" sz="2000" dirty="0"/>
              <a:t>agenda bezpečnostních listů</a:t>
            </a:r>
          </a:p>
          <a:p>
            <a:pPr lvl="1">
              <a:lnSpc>
                <a:spcPct val="100000"/>
              </a:lnSpc>
            </a:pPr>
            <a:r>
              <a:rPr lang="cs-CZ" sz="2000" dirty="0"/>
              <a:t>agenda biopaliv </a:t>
            </a:r>
          </a:p>
          <a:p>
            <a:pPr>
              <a:lnSpc>
                <a:spcPct val="100000"/>
              </a:lnSpc>
            </a:pPr>
            <a:r>
              <a:rPr lang="cs-CZ" dirty="0"/>
              <a:t>Ostatní útvary ČEPRO, a. s.</a:t>
            </a:r>
          </a:p>
          <a:p>
            <a:pPr lvl="1">
              <a:lnSpc>
                <a:spcPct val="100000"/>
              </a:lnSpc>
            </a:pPr>
            <a:r>
              <a:rPr lang="cs-CZ" sz="2000" dirty="0"/>
              <a:t>pravomoci a odpovědnosti  v souladu s postupy stanovenými interními předpisy</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69</a:t>
            </a:fld>
            <a:endParaRPr lang="cs-CZ" dirty="0">
              <a:solidFill>
                <a:srgbClr val="007759"/>
              </a:solidFill>
            </a:endParaRPr>
          </a:p>
        </p:txBody>
      </p:sp>
    </p:spTree>
    <p:extLst>
      <p:ext uri="{BB962C8B-B14F-4D97-AF65-F5344CB8AC3E}">
        <p14:creationId xmlns:p14="http://schemas.microsoft.com/office/powerpoint/2010/main" val="107050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10312" y="1484784"/>
            <a:ext cx="8352928" cy="5112022"/>
          </a:xfrm>
        </p:spPr>
        <p:txBody>
          <a:bodyPr/>
          <a:lstStyle/>
          <a:p>
            <a:pPr marL="435600" indent="-435600" defTabSz="914400" eaLnBrk="1" hangingPunct="1">
              <a:lnSpc>
                <a:spcPts val="2800"/>
              </a:lnSpc>
              <a:spcBef>
                <a:spcPts val="300"/>
              </a:spcBef>
              <a:buFont typeface="Wingdings" panose="05000000000000000000" pitchFamily="2" charset="2"/>
              <a:buNone/>
              <a:defRPr/>
            </a:pPr>
            <a:r>
              <a:rPr lang="cs-CZ" altLang="cs-CZ" b="1" u="sng" dirty="0">
                <a:cs typeface="Arial" charset="0"/>
              </a:rPr>
              <a:t>Fyzická osoba nesmí </a:t>
            </a:r>
            <a:endParaRPr lang="cs-CZ" altLang="cs-CZ" b="1" u="sng" dirty="0"/>
          </a:p>
          <a:p>
            <a:pPr marL="435600" indent="-435600" defTabSz="914400" eaLnBrk="1" hangingPunct="1">
              <a:lnSpc>
                <a:spcPts val="2800"/>
              </a:lnSpc>
              <a:spcBef>
                <a:spcPts val="300"/>
              </a:spcBef>
              <a:buFont typeface="+mj-lt"/>
              <a:buAutoNum type="alphaLcParenR"/>
              <a:defRPr/>
            </a:pPr>
            <a:r>
              <a:rPr lang="cs-CZ" altLang="cs-CZ" sz="2000" dirty="0">
                <a:cs typeface="Arial" charset="0"/>
              </a:rPr>
              <a:t>vědomě bezdůvodně přivolat jednotku požární ochrany nebo zneužít linku tísňového volání</a:t>
            </a:r>
            <a:endParaRPr lang="cs-CZ" altLang="cs-CZ" sz="2000" dirty="0"/>
          </a:p>
          <a:p>
            <a:pPr marL="435600" indent="-435600" defTabSz="914400" eaLnBrk="1" hangingPunct="1">
              <a:lnSpc>
                <a:spcPts val="2800"/>
              </a:lnSpc>
              <a:spcBef>
                <a:spcPts val="300"/>
              </a:spcBef>
              <a:buFont typeface="+mj-lt"/>
              <a:buAutoNum type="alphaLcParenR"/>
              <a:defRPr/>
            </a:pPr>
            <a:r>
              <a:rPr lang="cs-CZ" altLang="cs-CZ" sz="2000" dirty="0">
                <a:cs typeface="Arial" charset="0"/>
              </a:rPr>
              <a:t>provádět práce, které mohou vést ke vzniku požáru, pokud nemá odbornou způsobilost požadovanou pro výkon takových prací zvláštními právními předpisy</a:t>
            </a:r>
            <a:endParaRPr lang="cs-CZ" altLang="cs-CZ" sz="2000" dirty="0"/>
          </a:p>
          <a:p>
            <a:pPr marL="435600" indent="-435600" defTabSz="914400" eaLnBrk="1" hangingPunct="1">
              <a:lnSpc>
                <a:spcPts val="2800"/>
              </a:lnSpc>
              <a:spcBef>
                <a:spcPts val="300"/>
              </a:spcBef>
              <a:buFont typeface="+mj-lt"/>
              <a:buAutoNum type="alphaLcParenR"/>
              <a:defRPr/>
            </a:pPr>
            <a:r>
              <a:rPr lang="cs-CZ" altLang="cs-CZ" sz="2000" dirty="0">
                <a:cs typeface="Arial" charset="0"/>
              </a:rPr>
              <a:t>poškozovat, zneužívat nebo jiným způsobem znemožňovat použití hasicích přístrojů nebo jiných věcných prostředků požární ochrany a požárně bezpečnostních zařízení</a:t>
            </a:r>
            <a:endParaRPr lang="cs-CZ" altLang="cs-CZ" sz="2000" dirty="0"/>
          </a:p>
          <a:p>
            <a:pPr marL="435600" indent="-435600" defTabSz="914400" eaLnBrk="1" hangingPunct="1">
              <a:lnSpc>
                <a:spcPts val="2800"/>
              </a:lnSpc>
              <a:spcBef>
                <a:spcPts val="300"/>
              </a:spcBef>
              <a:buFont typeface="+mj-lt"/>
              <a:buAutoNum type="alphaLcParenR"/>
              <a:defRPr/>
            </a:pPr>
            <a:r>
              <a:rPr lang="cs-CZ" altLang="cs-CZ" sz="2000" dirty="0">
                <a:cs typeface="Arial" charset="0"/>
              </a:rPr>
              <a:t>omezit nebo znemožnit použití označených nástupních ploch pro požární techniku</a:t>
            </a:r>
            <a:endParaRPr lang="cs-CZ" altLang="cs-CZ" sz="2000" dirty="0"/>
          </a:p>
          <a:p>
            <a:pPr marL="435600" indent="-435600" defTabSz="914400" eaLnBrk="1" hangingPunct="1">
              <a:lnSpc>
                <a:spcPts val="2800"/>
              </a:lnSpc>
              <a:spcBef>
                <a:spcPts val="300"/>
              </a:spcBef>
              <a:buFont typeface="+mj-lt"/>
              <a:buAutoNum type="alphaLcParenR"/>
              <a:defRPr/>
            </a:pPr>
            <a:r>
              <a:rPr lang="cs-CZ" altLang="cs-CZ" sz="2000" dirty="0">
                <a:cs typeface="Arial" charset="0"/>
              </a:rPr>
              <a:t>používat barevné označení vozidel, lodí a letadel jednotek požární ochrany</a:t>
            </a:r>
            <a:endParaRPr lang="cs-CZ" altLang="cs-CZ" sz="2000" dirty="0"/>
          </a:p>
          <a:p>
            <a:pPr marL="435600" indent="-435600" defTabSz="914400" eaLnBrk="1" hangingPunct="1">
              <a:lnSpc>
                <a:spcPts val="2800"/>
              </a:lnSpc>
              <a:spcBef>
                <a:spcPts val="300"/>
              </a:spcBef>
              <a:buFont typeface="+mj-lt"/>
              <a:buAutoNum type="alphaLcParenR"/>
              <a:defRPr/>
            </a:pPr>
            <a:r>
              <a:rPr lang="cs-CZ" altLang="cs-CZ" sz="2000" dirty="0">
                <a:cs typeface="Arial" charset="0"/>
              </a:rPr>
              <a:t>provádět vypalování porostů</a:t>
            </a:r>
            <a:endParaRPr lang="cs-CZ" altLang="cs-CZ" sz="2000" dirty="0"/>
          </a:p>
        </p:txBody>
      </p:sp>
      <p:sp>
        <p:nvSpPr>
          <p:cNvPr id="4" name="Rectangle 2"/>
          <p:cNvSpPr txBox="1">
            <a:spLocks noChangeArrowheads="1"/>
          </p:cNvSpPr>
          <p:nvPr/>
        </p:nvSpPr>
        <p:spPr bwMode="auto">
          <a:xfrm>
            <a:off x="2267744" y="188640"/>
            <a:ext cx="662473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887413" rtl="0" eaLnBrk="0" fontAlgn="base" hangingPunct="0">
              <a:lnSpc>
                <a:spcPts val="5238"/>
              </a:lnSpc>
              <a:spcBef>
                <a:spcPct val="0"/>
              </a:spcBef>
              <a:spcAft>
                <a:spcPct val="0"/>
              </a:spcAft>
              <a:defRPr sz="3200" b="1">
                <a:solidFill>
                  <a:schemeClr val="tx1"/>
                </a:solidFill>
                <a:latin typeface="Franklin Gothic Book" panose="020B0503020102020204" pitchFamily="34" charset="0"/>
                <a:ea typeface="+mj-ea"/>
                <a:cs typeface="+mj-cs"/>
              </a:defRPr>
            </a:lvl1pPr>
            <a:lvl2pPr algn="l" defTabSz="887413" rtl="0" eaLnBrk="0" fontAlgn="base" hangingPunct="0">
              <a:lnSpc>
                <a:spcPts val="5238"/>
              </a:lnSpc>
              <a:spcBef>
                <a:spcPct val="0"/>
              </a:spcBef>
              <a:spcAft>
                <a:spcPct val="0"/>
              </a:spcAft>
              <a:defRPr sz="3700">
                <a:solidFill>
                  <a:schemeClr val="tx1"/>
                </a:solidFill>
                <a:latin typeface="Times New Roman" pitchFamily="18" charset="0"/>
              </a:defRPr>
            </a:lvl2pPr>
            <a:lvl3pPr algn="l" defTabSz="887413" rtl="0" eaLnBrk="0" fontAlgn="base" hangingPunct="0">
              <a:lnSpc>
                <a:spcPts val="5238"/>
              </a:lnSpc>
              <a:spcBef>
                <a:spcPct val="0"/>
              </a:spcBef>
              <a:spcAft>
                <a:spcPct val="0"/>
              </a:spcAft>
              <a:defRPr sz="3700">
                <a:solidFill>
                  <a:schemeClr val="tx1"/>
                </a:solidFill>
                <a:latin typeface="Times New Roman" pitchFamily="18" charset="0"/>
              </a:defRPr>
            </a:lvl3pPr>
            <a:lvl4pPr algn="l" defTabSz="887413" rtl="0" eaLnBrk="0" fontAlgn="base" hangingPunct="0">
              <a:lnSpc>
                <a:spcPts val="5238"/>
              </a:lnSpc>
              <a:spcBef>
                <a:spcPct val="0"/>
              </a:spcBef>
              <a:spcAft>
                <a:spcPct val="0"/>
              </a:spcAft>
              <a:defRPr sz="3700">
                <a:solidFill>
                  <a:schemeClr val="tx1"/>
                </a:solidFill>
                <a:latin typeface="Times New Roman" pitchFamily="18" charset="0"/>
              </a:defRPr>
            </a:lvl4pPr>
            <a:lvl5pPr algn="l" defTabSz="887413" rtl="0" eaLnBrk="0" fontAlgn="base" hangingPunct="0">
              <a:lnSpc>
                <a:spcPts val="5238"/>
              </a:lnSpc>
              <a:spcBef>
                <a:spcPct val="0"/>
              </a:spcBef>
              <a:spcAft>
                <a:spcPct val="0"/>
              </a:spcAft>
              <a:defRPr sz="3700">
                <a:solidFill>
                  <a:schemeClr val="tx1"/>
                </a:solidFill>
                <a:latin typeface="Times New Roman" pitchFamily="18" charset="0"/>
              </a:defRPr>
            </a:lvl5pPr>
            <a:lvl6pPr marL="457200" algn="l" defTabSz="887413" rtl="0" fontAlgn="base">
              <a:lnSpc>
                <a:spcPts val="5238"/>
              </a:lnSpc>
              <a:spcBef>
                <a:spcPct val="0"/>
              </a:spcBef>
              <a:spcAft>
                <a:spcPct val="0"/>
              </a:spcAft>
              <a:defRPr sz="3700">
                <a:solidFill>
                  <a:schemeClr val="tx1"/>
                </a:solidFill>
                <a:latin typeface="Times New Roman" pitchFamily="18" charset="0"/>
              </a:defRPr>
            </a:lvl6pPr>
            <a:lvl7pPr marL="914400" algn="l" defTabSz="887413" rtl="0" fontAlgn="base">
              <a:lnSpc>
                <a:spcPts val="5238"/>
              </a:lnSpc>
              <a:spcBef>
                <a:spcPct val="0"/>
              </a:spcBef>
              <a:spcAft>
                <a:spcPct val="0"/>
              </a:spcAft>
              <a:defRPr sz="3700">
                <a:solidFill>
                  <a:schemeClr val="tx1"/>
                </a:solidFill>
                <a:latin typeface="Times New Roman" pitchFamily="18" charset="0"/>
              </a:defRPr>
            </a:lvl7pPr>
            <a:lvl8pPr marL="1371600" algn="l" defTabSz="887413" rtl="0" fontAlgn="base">
              <a:lnSpc>
                <a:spcPts val="5238"/>
              </a:lnSpc>
              <a:spcBef>
                <a:spcPct val="0"/>
              </a:spcBef>
              <a:spcAft>
                <a:spcPct val="0"/>
              </a:spcAft>
              <a:defRPr sz="3700">
                <a:solidFill>
                  <a:schemeClr val="tx1"/>
                </a:solidFill>
                <a:latin typeface="Times New Roman" pitchFamily="18" charset="0"/>
              </a:defRPr>
            </a:lvl8pPr>
            <a:lvl9pPr marL="1828800" algn="l" defTabSz="887413" rtl="0" fontAlgn="base">
              <a:lnSpc>
                <a:spcPts val="5238"/>
              </a:lnSpc>
              <a:spcBef>
                <a:spcPct val="0"/>
              </a:spcBef>
              <a:spcAft>
                <a:spcPct val="0"/>
              </a:spcAft>
              <a:defRPr sz="3700">
                <a:solidFill>
                  <a:schemeClr val="tx1"/>
                </a:solidFill>
                <a:latin typeface="Times New Roman" pitchFamily="18" charset="0"/>
              </a:defRPr>
            </a:lvl9pPr>
          </a:lstStyle>
          <a:p>
            <a:pPr defTabSz="914400" eaLnBrk="1" hangingPunct="1">
              <a:lnSpc>
                <a:spcPct val="100000"/>
              </a:lnSpc>
            </a:pPr>
            <a:r>
              <a:rPr lang="cs-CZ" altLang="cs-CZ" kern="0" dirty="0"/>
              <a:t>Z</a:t>
            </a:r>
            <a:r>
              <a:rPr lang="cs-CZ" altLang="cs-CZ" kern="0" dirty="0">
                <a:cs typeface="Times New Roman" pitchFamily="18" charset="0"/>
              </a:rPr>
              <a:t>ákladní povinnosti fyzických osob </a:t>
            </a:r>
            <a:r>
              <a:rPr lang="cs-CZ" altLang="cs-CZ" dirty="0">
                <a:cs typeface="Times New Roman" pitchFamily="18" charset="0"/>
              </a:rPr>
              <a:t>ze zákona o PO</a:t>
            </a:r>
            <a:endParaRPr lang="cs-CZ" altLang="cs-CZ" kern="0" dirty="0">
              <a:cs typeface="Times New Roman" pitchFamily="18" charset="0"/>
            </a:endParaRPr>
          </a:p>
        </p:txBody>
      </p:sp>
      <p:sp>
        <p:nvSpPr>
          <p:cNvPr id="6" name="Zástupný symbol pro číslo snímku 5"/>
          <p:cNvSpPr>
            <a:spLocks noGrp="1"/>
          </p:cNvSpPr>
          <p:nvPr>
            <p:ph type="sldNum" sz="quarter" idx="11"/>
          </p:nvPr>
        </p:nvSpPr>
        <p:spPr/>
        <p:txBody>
          <a:bodyPr/>
          <a:lstStyle/>
          <a:p>
            <a:pPr>
              <a:defRPr/>
            </a:pPr>
            <a:fld id="{4ECA28DF-BCCD-44D6-843F-8506027796F1}" type="slidenum">
              <a:rPr lang="cs-CZ" smtClean="0"/>
              <a:pPr>
                <a:defRPr/>
              </a:pPr>
              <a:t>7</a:t>
            </a:fld>
            <a:endParaRPr lang="cs-CZ" dirty="0"/>
          </a:p>
        </p:txBody>
      </p:sp>
    </p:spTree>
    <p:extLst>
      <p:ext uri="{BB962C8B-B14F-4D97-AF65-F5344CB8AC3E}">
        <p14:creationId xmlns:p14="http://schemas.microsoft.com/office/powerpoint/2010/main" val="731385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784" y="260648"/>
            <a:ext cx="6048672" cy="936000"/>
          </a:xfrm>
        </p:spPr>
        <p:txBody>
          <a:bodyPr/>
          <a:lstStyle/>
          <a:p>
            <a:pPr>
              <a:lnSpc>
                <a:spcPct val="100000"/>
              </a:lnSpc>
            </a:pPr>
            <a:r>
              <a:rPr lang="cs-CZ" dirty="0"/>
              <a:t>Následky neplnění požadavků a povinností v oblasti ochrany ŽP</a:t>
            </a:r>
          </a:p>
        </p:txBody>
      </p:sp>
      <p:sp>
        <p:nvSpPr>
          <p:cNvPr id="3" name="Zástupný symbol pro obsah 2"/>
          <p:cNvSpPr>
            <a:spLocks noGrp="1"/>
          </p:cNvSpPr>
          <p:nvPr>
            <p:ph idx="1"/>
          </p:nvPr>
        </p:nvSpPr>
        <p:spPr>
          <a:xfrm>
            <a:off x="539552" y="1412776"/>
            <a:ext cx="8280920" cy="5060032"/>
          </a:xfrm>
        </p:spPr>
        <p:txBody>
          <a:bodyPr/>
          <a:lstStyle/>
          <a:p>
            <a:pPr algn="just">
              <a:lnSpc>
                <a:spcPct val="100000"/>
              </a:lnSpc>
            </a:pPr>
            <a:r>
              <a:rPr lang="cs-CZ" dirty="0"/>
              <a:t>Technologické havárie a úniky</a:t>
            </a:r>
          </a:p>
          <a:p>
            <a:pPr marL="0" indent="0" algn="just">
              <a:lnSpc>
                <a:spcPct val="100000"/>
              </a:lnSpc>
              <a:buNone/>
            </a:pPr>
            <a:r>
              <a:rPr lang="cs-CZ" sz="2000" dirty="0"/>
              <a:t>Společnost nakládá ve velkém rozsahu s nebezpečnými chemickými látkami a směsmi, v důsledku neplnění povinností může dojít zejména k havárii nebo úniku nebezpečných látek s následkem poškození nebo ohrožení životů a zdraví osob, životního prostředí, cizího majetku i vlastního majetku společnosti.</a:t>
            </a:r>
          </a:p>
          <a:p>
            <a:pPr algn="just">
              <a:lnSpc>
                <a:spcPct val="100000"/>
              </a:lnSpc>
            </a:pPr>
            <a:r>
              <a:rPr lang="cs-CZ" dirty="0"/>
              <a:t>Škody na životním prostředí</a:t>
            </a:r>
          </a:p>
          <a:p>
            <a:pPr marL="0" indent="0">
              <a:lnSpc>
                <a:spcPct val="100000"/>
              </a:lnSpc>
              <a:buNone/>
            </a:pPr>
            <a:r>
              <a:rPr lang="cs-CZ" sz="2000" dirty="0"/>
              <a:t>Ropné látky jsou rizikem zejména pro podzemní </a:t>
            </a:r>
            <a:br>
              <a:rPr lang="cs-CZ" sz="2000" dirty="0"/>
            </a:br>
            <a:r>
              <a:rPr lang="cs-CZ" sz="2000" dirty="0"/>
              <a:t>a povrchové vody. Ropné znečištění i v malém </a:t>
            </a:r>
            <a:br>
              <a:rPr lang="cs-CZ" sz="2000" dirty="0"/>
            </a:br>
            <a:r>
              <a:rPr lang="cs-CZ" sz="2000" dirty="0"/>
              <a:t>množství dlouhodobě a někdy i trvale znehodnocuje </a:t>
            </a:r>
            <a:br>
              <a:rPr lang="cs-CZ" sz="2000" dirty="0"/>
            </a:br>
            <a:r>
              <a:rPr lang="cs-CZ" sz="2000" dirty="0"/>
              <a:t>kvalitu vody a vylučuje její využití jako zdroje vody pitné. </a:t>
            </a:r>
          </a:p>
          <a:p>
            <a:pPr lvl="0" algn="just">
              <a:buClr>
                <a:srgbClr val="007759"/>
              </a:buClr>
            </a:pPr>
            <a:r>
              <a:rPr lang="cs-CZ" dirty="0">
                <a:solidFill>
                  <a:srgbClr val="007759"/>
                </a:solidFill>
              </a:rPr>
              <a:t>Škody na majetku</a:t>
            </a:r>
          </a:p>
          <a:p>
            <a:pPr marL="0" lvl="0" indent="0" algn="just">
              <a:lnSpc>
                <a:spcPct val="100000"/>
              </a:lnSpc>
              <a:buClr>
                <a:srgbClr val="007759"/>
              </a:buClr>
              <a:buNone/>
            </a:pPr>
            <a:r>
              <a:rPr lang="cs-CZ" sz="2000" dirty="0">
                <a:solidFill>
                  <a:srgbClr val="007759"/>
                </a:solidFill>
              </a:rPr>
              <a:t>Poškození vlastních provozních objektů a zařízení, poškození porostů, kontaminace lesních pozemků, půdy, nemovitostí. Havárie narušují běžný provoz společnosti a vyvolávají náklady na odstraňování jejich následků, snižují tak významně finanční výkonnost společnosti.</a:t>
            </a:r>
          </a:p>
          <a:p>
            <a:pPr algn="just"/>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70</a:t>
            </a:fld>
            <a:endParaRPr lang="cs-CZ" dirty="0">
              <a:solidFill>
                <a:srgbClr val="007759"/>
              </a:solidFill>
            </a:endParaRPr>
          </a:p>
        </p:txBody>
      </p:sp>
      <p:pic>
        <p:nvPicPr>
          <p:cNvPr id="5" name="Obrázek 4">
            <a:extLst>
              <a:ext uri="{FF2B5EF4-FFF2-40B4-BE49-F238E27FC236}">
                <a16:creationId xmlns:a16="http://schemas.microsoft.com/office/drawing/2014/main" id="{9DFCB3DC-81E9-43B9-9B7F-F50EB72EA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632" y="3789040"/>
            <a:ext cx="2234840" cy="1265577"/>
          </a:xfrm>
          <a:prstGeom prst="rect">
            <a:avLst/>
          </a:prstGeom>
        </p:spPr>
      </p:pic>
    </p:spTree>
    <p:extLst>
      <p:ext uri="{BB962C8B-B14F-4D97-AF65-F5344CB8AC3E}">
        <p14:creationId xmlns:p14="http://schemas.microsoft.com/office/powerpoint/2010/main" val="1537758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43808" y="260648"/>
            <a:ext cx="5832648" cy="936000"/>
          </a:xfrm>
        </p:spPr>
        <p:txBody>
          <a:bodyPr/>
          <a:lstStyle/>
          <a:p>
            <a:pPr>
              <a:lnSpc>
                <a:spcPct val="100000"/>
              </a:lnSpc>
            </a:pPr>
            <a:r>
              <a:rPr lang="cs-CZ" dirty="0"/>
              <a:t>Následky neplnění požadavků a povinností v oblasti ochrany ŽP</a:t>
            </a:r>
          </a:p>
        </p:txBody>
      </p:sp>
      <p:sp>
        <p:nvSpPr>
          <p:cNvPr id="3" name="Zástupný symbol pro obsah 2"/>
          <p:cNvSpPr>
            <a:spLocks noGrp="1"/>
          </p:cNvSpPr>
          <p:nvPr>
            <p:ph idx="1"/>
          </p:nvPr>
        </p:nvSpPr>
        <p:spPr>
          <a:xfrm>
            <a:off x="539552" y="1340768"/>
            <a:ext cx="8280920" cy="5060032"/>
          </a:xfrm>
        </p:spPr>
        <p:txBody>
          <a:bodyPr/>
          <a:lstStyle/>
          <a:p>
            <a:r>
              <a:rPr lang="cs-CZ" dirty="0"/>
              <a:t>Sankce ze strany orgánů státní správy</a:t>
            </a:r>
          </a:p>
          <a:p>
            <a:pPr marL="0" indent="0" algn="just">
              <a:lnSpc>
                <a:spcPct val="100000"/>
              </a:lnSpc>
              <a:buNone/>
            </a:pPr>
            <a:r>
              <a:rPr lang="cs-CZ" sz="2000" dirty="0"/>
              <a:t>Možné udělení sankce ze strany orgánů státní správy. Horní hranice pokut za neplnění povinností na úseku OŽP mohou dosáhnout řádově miliónů Kč.  Sankce se zdvojnásobuje, je-li týž správní delikt spáchán opakovaně. </a:t>
            </a:r>
          </a:p>
          <a:p>
            <a:pPr lvl="0">
              <a:buClr>
                <a:srgbClr val="007759"/>
              </a:buClr>
            </a:pPr>
            <a:r>
              <a:rPr lang="cs-CZ" dirty="0">
                <a:solidFill>
                  <a:srgbClr val="007759"/>
                </a:solidFill>
              </a:rPr>
              <a:t>Poškození dobrého jména společnosti</a:t>
            </a:r>
          </a:p>
          <a:p>
            <a:pPr marL="0" lvl="0" indent="0" algn="just">
              <a:lnSpc>
                <a:spcPct val="100000"/>
              </a:lnSpc>
              <a:buClr>
                <a:srgbClr val="007759"/>
              </a:buClr>
              <a:buNone/>
            </a:pPr>
            <a:r>
              <a:rPr lang="cs-CZ" sz="2000" dirty="0">
                <a:solidFill>
                  <a:srgbClr val="007759"/>
                </a:solidFill>
              </a:rPr>
              <a:t>Havárie svým rozsahem často překračují hranice areálů společnosti a jejich následky vyžadují zásah složek integrovaného záchranného systému. Toto je zpravidla spojeno s širokou medializací takové události, která vyvolává obavy  veřejnosti a negativní obraz společnosti jako poškozovatele ŽP.</a:t>
            </a:r>
          </a:p>
          <a:p>
            <a:pPr lvl="0">
              <a:lnSpc>
                <a:spcPct val="100000"/>
              </a:lnSpc>
              <a:buClr>
                <a:srgbClr val="007759"/>
              </a:buClr>
            </a:pPr>
            <a:r>
              <a:rPr lang="cs-CZ" dirty="0">
                <a:solidFill>
                  <a:srgbClr val="007759"/>
                </a:solidFill>
              </a:rPr>
              <a:t>Nedůvěra veřejnosti, obchodních partnerů a dalších zainteresovaných stran</a:t>
            </a:r>
          </a:p>
          <a:p>
            <a:pPr marL="0" lvl="0" indent="0" algn="just">
              <a:lnSpc>
                <a:spcPct val="100000"/>
              </a:lnSpc>
              <a:buClr>
                <a:srgbClr val="007759"/>
              </a:buClr>
              <a:buNone/>
            </a:pPr>
            <a:r>
              <a:rPr lang="cs-CZ" sz="2000" dirty="0">
                <a:solidFill>
                  <a:srgbClr val="007759"/>
                </a:solidFill>
              </a:rPr>
              <a:t>Havárie, sankce a s nimi spojený negativní obraz společnosti ČEPRO, a.s. vyvolávají dojem nestability a nedůvěry u široké veřejnosti, stávajících i potenciálních obchodních partnerů a zákazníků a dalších zainteresovaných  stran. </a:t>
            </a:r>
          </a:p>
          <a:p>
            <a:endParaRPr lang="cs-CZ" dirty="0"/>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solidFill>
                  <a:srgbClr val="007759"/>
                </a:solidFill>
              </a:rPr>
              <a:pPr>
                <a:defRPr/>
              </a:pPr>
              <a:t>71</a:t>
            </a:fld>
            <a:endParaRPr lang="cs-CZ" dirty="0">
              <a:solidFill>
                <a:srgbClr val="007759"/>
              </a:solidFill>
            </a:endParaRPr>
          </a:p>
        </p:txBody>
      </p:sp>
    </p:spTree>
    <p:extLst>
      <p:ext uri="{BB962C8B-B14F-4D97-AF65-F5344CB8AC3E}">
        <p14:creationId xmlns:p14="http://schemas.microsoft.com/office/powerpoint/2010/main" val="2501627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221088"/>
            <a:ext cx="7704856" cy="1224136"/>
          </a:xfrm>
        </p:spPr>
        <p:txBody>
          <a:bodyPr/>
          <a:lstStyle/>
          <a:p>
            <a:pPr algn="ctr">
              <a:lnSpc>
                <a:spcPts val="4000"/>
              </a:lnSpc>
            </a:pPr>
            <a:r>
              <a:rPr lang="cs-CZ" sz="2400" dirty="0"/>
              <a:t>Dotazy?</a:t>
            </a:r>
            <a:br>
              <a:rPr lang="cs-CZ" sz="2400" dirty="0"/>
            </a:br>
            <a:r>
              <a:rPr lang="cs-CZ" dirty="0"/>
              <a:t>(jinak přistoupíme k ověření znalostí získaných školením </a:t>
            </a:r>
            <a:r>
              <a:rPr lang="cs-CZ" dirty="0">
                <a:sym typeface="Wingdings" panose="05000000000000000000" pitchFamily="2" charset="2"/>
              </a:rPr>
              <a:t>)</a:t>
            </a:r>
            <a:endParaRPr lang="cs-CZ" dirty="0"/>
          </a:p>
        </p:txBody>
      </p:sp>
      <p:pic>
        <p:nvPicPr>
          <p:cNvPr id="13" name="Zástupný symbol obrázku 12" descr="Obsah obrázku obloha, několik, dok&#10;&#10;Popis byl vytvořen automaticky">
            <a:extLst>
              <a:ext uri="{FF2B5EF4-FFF2-40B4-BE49-F238E27FC236}">
                <a16:creationId xmlns:a16="http://schemas.microsoft.com/office/drawing/2014/main" id="{8191D0E9-63FB-46B9-8E3A-1AE6D274508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828800" y="1582029"/>
            <a:ext cx="5486400" cy="2586037"/>
          </a:xfrm>
        </p:spPr>
      </p:pic>
      <p:sp>
        <p:nvSpPr>
          <p:cNvPr id="11" name="Zástupný symbol pro číslo snímku 10"/>
          <p:cNvSpPr>
            <a:spLocks noGrp="1"/>
          </p:cNvSpPr>
          <p:nvPr>
            <p:ph type="sldNum" sz="quarter" idx="11"/>
          </p:nvPr>
        </p:nvSpPr>
        <p:spPr/>
        <p:txBody>
          <a:bodyPr/>
          <a:lstStyle/>
          <a:p>
            <a:pPr>
              <a:defRPr/>
            </a:pPr>
            <a:fld id="{4ECA28DF-BCCD-44D6-843F-8506027796F1}" type="slidenum">
              <a:rPr lang="cs-CZ" smtClean="0"/>
              <a:pPr>
                <a:defRPr/>
              </a:pPr>
              <a:t>72</a:t>
            </a:fld>
            <a:endParaRPr lang="cs-CZ" dirty="0"/>
          </a:p>
        </p:txBody>
      </p:sp>
    </p:spTree>
    <p:extLst>
      <p:ext uri="{BB962C8B-B14F-4D97-AF65-F5344CB8AC3E}">
        <p14:creationId xmlns:p14="http://schemas.microsoft.com/office/powerpoint/2010/main" val="1095805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F90817DD-0F6F-432D-B783-81A860A55CF2}"/>
              </a:ext>
            </a:extLst>
          </p:cNvPr>
          <p:cNvSpPr>
            <a:spLocks noGrp="1"/>
          </p:cNvSpPr>
          <p:nvPr>
            <p:ph type="body" idx="1"/>
          </p:nvPr>
        </p:nvSpPr>
        <p:spPr>
          <a:xfrm>
            <a:off x="685800" y="2147962"/>
            <a:ext cx="7772400" cy="2562076"/>
          </a:xfrm>
        </p:spPr>
        <p:txBody>
          <a:bodyPr/>
          <a:lstStyle/>
          <a:p>
            <a:pPr algn="ctr" eaLnBrk="1" hangingPunct="1">
              <a:lnSpc>
                <a:spcPct val="100000"/>
              </a:lnSpc>
              <a:spcBef>
                <a:spcPct val="50000"/>
              </a:spcBef>
              <a:buClrTx/>
              <a:buSzTx/>
              <a:buFontTx/>
              <a:buNone/>
            </a:pPr>
            <a:r>
              <a:rPr lang="cs-CZ" altLang="cs-CZ" sz="2400" b="1" dirty="0">
                <a:effectLst>
                  <a:outerShdw blurRad="38100" dist="38100" dir="2700000" algn="tl">
                    <a:srgbClr val="000000">
                      <a:alpha val="43137"/>
                    </a:srgbClr>
                  </a:outerShdw>
                </a:effectLst>
              </a:rPr>
              <a:t>Děkuji za pozornost …</a:t>
            </a:r>
          </a:p>
          <a:p>
            <a:pPr marL="0" indent="0" algn="ctr" eaLnBrk="1" hangingPunct="1">
              <a:lnSpc>
                <a:spcPct val="100000"/>
              </a:lnSpc>
              <a:spcBef>
                <a:spcPct val="50000"/>
              </a:spcBef>
              <a:buClrTx/>
              <a:buSzTx/>
              <a:buFontTx/>
              <a:buNone/>
            </a:pPr>
            <a:endParaRPr lang="cs-CZ" altLang="cs-CZ" dirty="0"/>
          </a:p>
          <a:p>
            <a:pPr marL="0" indent="0" algn="ctr" eaLnBrk="1" hangingPunct="1">
              <a:lnSpc>
                <a:spcPct val="100000"/>
              </a:lnSpc>
              <a:spcBef>
                <a:spcPct val="50000"/>
              </a:spcBef>
              <a:buClrTx/>
              <a:buSzTx/>
              <a:buFontTx/>
              <a:buNone/>
            </a:pPr>
            <a:endParaRPr lang="cs-CZ" altLang="cs-CZ" dirty="0"/>
          </a:p>
          <a:p>
            <a:pPr marL="0" indent="0" eaLnBrk="1" hangingPunct="1">
              <a:lnSpc>
                <a:spcPct val="100000"/>
              </a:lnSpc>
              <a:spcBef>
                <a:spcPct val="50000"/>
              </a:spcBef>
              <a:buClrTx/>
              <a:buSzTx/>
              <a:buFontTx/>
              <a:buNone/>
            </a:pPr>
            <a:r>
              <a:rPr lang="cs-CZ" altLang="cs-CZ" dirty="0"/>
              <a:t>Jakub Hršel – vedoucí odd. provozní bezpečnosti, BT pro centrálu</a:t>
            </a:r>
          </a:p>
          <a:p>
            <a:pPr eaLnBrk="1" hangingPunct="1">
              <a:lnSpc>
                <a:spcPct val="100000"/>
              </a:lnSpc>
              <a:spcBef>
                <a:spcPct val="50000"/>
              </a:spcBef>
              <a:buClrTx/>
              <a:buSzTx/>
              <a:buFontTx/>
              <a:buNone/>
            </a:pPr>
            <a:r>
              <a:rPr lang="cs-CZ" altLang="cs-CZ" dirty="0"/>
              <a:t>kontakt: </a:t>
            </a:r>
            <a:r>
              <a:rPr lang="cs-CZ" altLang="cs-CZ" dirty="0">
                <a:hlinkClick r:id="rId2"/>
              </a:rPr>
              <a:t>jakub.hrsel@ceproas.cz</a:t>
            </a:r>
            <a:r>
              <a:rPr lang="cs-CZ" altLang="cs-CZ" dirty="0"/>
              <a:t>; +420 739 240 714</a:t>
            </a:r>
            <a:endParaRPr lang="cs-CZ" dirty="0"/>
          </a:p>
        </p:txBody>
      </p:sp>
      <p:pic>
        <p:nvPicPr>
          <p:cNvPr id="8" name="Obrázek 7" descr="Obsah obrázku text, snímek obrazovky, monitor&#10;&#10;Popis byl vytvořen automaticky">
            <a:extLst>
              <a:ext uri="{FF2B5EF4-FFF2-40B4-BE49-F238E27FC236}">
                <a16:creationId xmlns:a16="http://schemas.microsoft.com/office/drawing/2014/main" id="{F84C903C-3F10-4F46-9B98-4B6DA79BBF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72200" y="2348880"/>
            <a:ext cx="720080" cy="792088"/>
          </a:xfrm>
          <a:prstGeom prst="rect">
            <a:avLst/>
          </a:prstGeom>
        </p:spPr>
      </p:pic>
    </p:spTree>
    <p:extLst>
      <p:ext uri="{BB962C8B-B14F-4D97-AF65-F5344CB8AC3E}">
        <p14:creationId xmlns:p14="http://schemas.microsoft.com/office/powerpoint/2010/main" val="280907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484785"/>
            <a:ext cx="8425631" cy="5184304"/>
          </a:xfrm>
        </p:spPr>
        <p:txBody>
          <a:bodyPr/>
          <a:lstStyle/>
          <a:p>
            <a:pPr marL="0" indent="0" defTabSz="914400" eaLnBrk="1" hangingPunct="1">
              <a:lnSpc>
                <a:spcPts val="2600"/>
              </a:lnSpc>
              <a:buFont typeface="Wingdings" panose="05000000000000000000" pitchFamily="2" charset="2"/>
              <a:buNone/>
              <a:defRPr/>
            </a:pPr>
            <a:r>
              <a:rPr lang="cs-CZ" altLang="cs-CZ" sz="2000" u="sng" dirty="0"/>
              <a:t>Osobní pomoc</a:t>
            </a:r>
          </a:p>
          <a:p>
            <a:pPr marL="0" indent="0" defTabSz="914400" eaLnBrk="1" hangingPunct="1">
              <a:lnSpc>
                <a:spcPts val="2600"/>
              </a:lnSpc>
              <a:buNone/>
              <a:defRPr/>
            </a:pPr>
            <a:r>
              <a:rPr lang="cs-CZ" altLang="cs-CZ" sz="2000" dirty="0">
                <a:cs typeface="Arial" charset="0"/>
              </a:rPr>
              <a:t>Každý je povinen v souvislosti se zdoláváním požáru:</a:t>
            </a:r>
            <a:endParaRPr lang="cs-CZ" altLang="cs-CZ" sz="2000" dirty="0"/>
          </a:p>
          <a:p>
            <a:pPr marL="457200" indent="-457200" defTabSz="914400" eaLnBrk="1" hangingPunct="1">
              <a:lnSpc>
                <a:spcPts val="2300"/>
              </a:lnSpc>
              <a:buFont typeface="+mj-lt"/>
              <a:buAutoNum type="alphaLcParenR"/>
              <a:defRPr/>
            </a:pPr>
            <a:r>
              <a:rPr lang="cs-CZ" altLang="cs-CZ" sz="2000" dirty="0">
                <a:cs typeface="Arial" charset="0"/>
              </a:rPr>
              <a:t>provést nutná opatření pro záchranu ohrožených osob,</a:t>
            </a:r>
            <a:endParaRPr lang="cs-CZ" altLang="cs-CZ" sz="2000" dirty="0"/>
          </a:p>
          <a:p>
            <a:pPr marL="457200" indent="-457200" defTabSz="914400" eaLnBrk="1" hangingPunct="1">
              <a:lnSpc>
                <a:spcPts val="2300"/>
              </a:lnSpc>
              <a:buFont typeface="+mj-lt"/>
              <a:buAutoNum type="alphaLcParenR"/>
              <a:defRPr/>
            </a:pPr>
            <a:r>
              <a:rPr lang="cs-CZ" altLang="cs-CZ" sz="2000" dirty="0">
                <a:cs typeface="Arial" charset="0"/>
              </a:rPr>
              <a:t>uhasit požár, jestliže je to možné, nebo provést nutná opatření k zamezení jeho šíření,</a:t>
            </a:r>
            <a:endParaRPr lang="cs-CZ" altLang="cs-CZ" sz="2000" dirty="0"/>
          </a:p>
          <a:p>
            <a:pPr marL="457200" indent="-457200" defTabSz="914400" eaLnBrk="1" hangingPunct="1">
              <a:lnSpc>
                <a:spcPts val="2300"/>
              </a:lnSpc>
              <a:buFont typeface="+mj-lt"/>
              <a:buAutoNum type="alphaLcParenR"/>
              <a:defRPr/>
            </a:pPr>
            <a:r>
              <a:rPr lang="cs-CZ" altLang="cs-CZ" sz="2000" dirty="0">
                <a:cs typeface="Arial" charset="0"/>
              </a:rPr>
              <a:t>ohlásit neodkladně na určeném místě zjištěný požár nebo zabezpečit jeho ohlášení,</a:t>
            </a:r>
            <a:endParaRPr lang="cs-CZ" altLang="cs-CZ" sz="2000" dirty="0"/>
          </a:p>
          <a:p>
            <a:pPr marL="457200" indent="-457200" defTabSz="914400" eaLnBrk="1" hangingPunct="1">
              <a:lnSpc>
                <a:spcPts val="2300"/>
              </a:lnSpc>
              <a:buFont typeface="+mj-lt"/>
              <a:buAutoNum type="alphaLcParenR"/>
              <a:defRPr/>
            </a:pPr>
            <a:r>
              <a:rPr lang="cs-CZ" altLang="cs-CZ" sz="2000" dirty="0">
                <a:cs typeface="Arial" charset="0"/>
              </a:rPr>
              <a:t>poskytnout osobní pomoc jednotce požární ochrany na výzvu velitele zásahu, velitele jednotky požární ochrany nebo obce. </a:t>
            </a:r>
            <a:endParaRPr lang="cs-CZ" altLang="cs-CZ" sz="2000" dirty="0"/>
          </a:p>
          <a:p>
            <a:pPr marL="0" indent="0" defTabSz="914400" eaLnBrk="1" hangingPunct="1">
              <a:lnSpc>
                <a:spcPts val="2600"/>
              </a:lnSpc>
              <a:buFont typeface="Wingdings" panose="05000000000000000000" pitchFamily="2" charset="2"/>
              <a:buNone/>
              <a:defRPr/>
            </a:pPr>
            <a:r>
              <a:rPr lang="cs-CZ" altLang="cs-CZ" sz="2000" u="sng" dirty="0"/>
              <a:t>Věcná pomoc</a:t>
            </a:r>
          </a:p>
          <a:p>
            <a:pPr marL="0" indent="0" defTabSz="914400" eaLnBrk="1" hangingPunct="1">
              <a:lnSpc>
                <a:spcPts val="2600"/>
              </a:lnSpc>
              <a:buNone/>
              <a:defRPr/>
            </a:pPr>
            <a:r>
              <a:rPr lang="cs-CZ" altLang="cs-CZ" sz="2000" dirty="0">
                <a:cs typeface="Arial" charset="0"/>
              </a:rPr>
              <a:t>Každý je povinen na výzvu velitele zásahu, velitele jednotky PO nebo obce poskytnout dopravní prostředky, zdroje vody, spojová zařízení a jiné věci potřebné ke zdolání požáru. Fyzická osoba není povinna poskytnout pomoc, jestliže jí v tom brání důležitá okolnost nebo jestliže by tím vystavila vážnému ohrožení sebe nebo osoby blízké.</a:t>
            </a:r>
            <a:endParaRPr lang="cs-CZ" sz="2000" dirty="0"/>
          </a:p>
        </p:txBody>
      </p:sp>
      <p:sp>
        <p:nvSpPr>
          <p:cNvPr id="4" name="Rectangle 2"/>
          <p:cNvSpPr txBox="1">
            <a:spLocks noChangeArrowheads="1"/>
          </p:cNvSpPr>
          <p:nvPr/>
        </p:nvSpPr>
        <p:spPr bwMode="auto">
          <a:xfrm>
            <a:off x="2339752" y="188640"/>
            <a:ext cx="6552728"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87413" rtl="0" eaLnBrk="0" fontAlgn="base" hangingPunct="0">
              <a:lnSpc>
                <a:spcPts val="5238"/>
              </a:lnSpc>
              <a:spcBef>
                <a:spcPct val="0"/>
              </a:spcBef>
              <a:spcAft>
                <a:spcPct val="0"/>
              </a:spcAft>
              <a:defRPr sz="3700">
                <a:solidFill>
                  <a:schemeClr val="tx1"/>
                </a:solidFill>
                <a:latin typeface="+mj-lt"/>
                <a:ea typeface="+mj-ea"/>
                <a:cs typeface="+mj-cs"/>
              </a:defRPr>
            </a:lvl1pPr>
            <a:lvl2pPr algn="l" defTabSz="887413" rtl="0" eaLnBrk="0" fontAlgn="base" hangingPunct="0">
              <a:lnSpc>
                <a:spcPts val="5238"/>
              </a:lnSpc>
              <a:spcBef>
                <a:spcPct val="0"/>
              </a:spcBef>
              <a:spcAft>
                <a:spcPct val="0"/>
              </a:spcAft>
              <a:defRPr sz="3700">
                <a:solidFill>
                  <a:schemeClr val="tx1"/>
                </a:solidFill>
                <a:latin typeface="Times New Roman" pitchFamily="18" charset="0"/>
              </a:defRPr>
            </a:lvl2pPr>
            <a:lvl3pPr algn="l" defTabSz="887413" rtl="0" eaLnBrk="0" fontAlgn="base" hangingPunct="0">
              <a:lnSpc>
                <a:spcPts val="5238"/>
              </a:lnSpc>
              <a:spcBef>
                <a:spcPct val="0"/>
              </a:spcBef>
              <a:spcAft>
                <a:spcPct val="0"/>
              </a:spcAft>
              <a:defRPr sz="3700">
                <a:solidFill>
                  <a:schemeClr val="tx1"/>
                </a:solidFill>
                <a:latin typeface="Times New Roman" pitchFamily="18" charset="0"/>
              </a:defRPr>
            </a:lvl3pPr>
            <a:lvl4pPr algn="l" defTabSz="887413" rtl="0" eaLnBrk="0" fontAlgn="base" hangingPunct="0">
              <a:lnSpc>
                <a:spcPts val="5238"/>
              </a:lnSpc>
              <a:spcBef>
                <a:spcPct val="0"/>
              </a:spcBef>
              <a:spcAft>
                <a:spcPct val="0"/>
              </a:spcAft>
              <a:defRPr sz="3700">
                <a:solidFill>
                  <a:schemeClr val="tx1"/>
                </a:solidFill>
                <a:latin typeface="Times New Roman" pitchFamily="18" charset="0"/>
              </a:defRPr>
            </a:lvl4pPr>
            <a:lvl5pPr algn="l" defTabSz="887413" rtl="0" eaLnBrk="0" fontAlgn="base" hangingPunct="0">
              <a:lnSpc>
                <a:spcPts val="5238"/>
              </a:lnSpc>
              <a:spcBef>
                <a:spcPct val="0"/>
              </a:spcBef>
              <a:spcAft>
                <a:spcPct val="0"/>
              </a:spcAft>
              <a:defRPr sz="3700">
                <a:solidFill>
                  <a:schemeClr val="tx1"/>
                </a:solidFill>
                <a:latin typeface="Times New Roman" pitchFamily="18" charset="0"/>
              </a:defRPr>
            </a:lvl5pPr>
            <a:lvl6pPr marL="457200" algn="l" defTabSz="887413" rtl="0" fontAlgn="base">
              <a:lnSpc>
                <a:spcPts val="5238"/>
              </a:lnSpc>
              <a:spcBef>
                <a:spcPct val="0"/>
              </a:spcBef>
              <a:spcAft>
                <a:spcPct val="0"/>
              </a:spcAft>
              <a:defRPr sz="3700">
                <a:solidFill>
                  <a:schemeClr val="tx1"/>
                </a:solidFill>
                <a:latin typeface="Times New Roman" pitchFamily="18" charset="0"/>
              </a:defRPr>
            </a:lvl6pPr>
            <a:lvl7pPr marL="914400" algn="l" defTabSz="887413" rtl="0" fontAlgn="base">
              <a:lnSpc>
                <a:spcPts val="5238"/>
              </a:lnSpc>
              <a:spcBef>
                <a:spcPct val="0"/>
              </a:spcBef>
              <a:spcAft>
                <a:spcPct val="0"/>
              </a:spcAft>
              <a:defRPr sz="3700">
                <a:solidFill>
                  <a:schemeClr val="tx1"/>
                </a:solidFill>
                <a:latin typeface="Times New Roman" pitchFamily="18" charset="0"/>
              </a:defRPr>
            </a:lvl7pPr>
            <a:lvl8pPr marL="1371600" algn="l" defTabSz="887413" rtl="0" fontAlgn="base">
              <a:lnSpc>
                <a:spcPts val="5238"/>
              </a:lnSpc>
              <a:spcBef>
                <a:spcPct val="0"/>
              </a:spcBef>
              <a:spcAft>
                <a:spcPct val="0"/>
              </a:spcAft>
              <a:defRPr sz="3700">
                <a:solidFill>
                  <a:schemeClr val="tx1"/>
                </a:solidFill>
                <a:latin typeface="Times New Roman" pitchFamily="18" charset="0"/>
              </a:defRPr>
            </a:lvl8pPr>
            <a:lvl9pPr marL="1828800" algn="l" defTabSz="887413" rtl="0" fontAlgn="base">
              <a:lnSpc>
                <a:spcPts val="5238"/>
              </a:lnSpc>
              <a:spcBef>
                <a:spcPct val="0"/>
              </a:spcBef>
              <a:spcAft>
                <a:spcPct val="0"/>
              </a:spcAft>
              <a:defRPr sz="3700">
                <a:solidFill>
                  <a:schemeClr val="tx1"/>
                </a:solidFill>
                <a:latin typeface="Times New Roman" pitchFamily="18" charset="0"/>
              </a:defRPr>
            </a:lvl9pPr>
          </a:lstStyle>
          <a:p>
            <a:pPr algn="ctr" defTabSz="914400" eaLnBrk="1" hangingPunct="1">
              <a:lnSpc>
                <a:spcPct val="100000"/>
              </a:lnSpc>
              <a:defRPr/>
            </a:pPr>
            <a:r>
              <a:rPr lang="pl-PL" altLang="cs-CZ" sz="3200" b="1" dirty="0">
                <a:latin typeface="Franklin Gothic Book" panose="020B0503020102020204" pitchFamily="34" charset="0"/>
              </a:rPr>
              <a:t>Základní povinnosti fyzických osob ze zákona o PO</a:t>
            </a:r>
          </a:p>
        </p:txBody>
      </p:sp>
      <p:sp>
        <p:nvSpPr>
          <p:cNvPr id="7" name="Zástupný symbol pro číslo snímku 6"/>
          <p:cNvSpPr>
            <a:spLocks noGrp="1"/>
          </p:cNvSpPr>
          <p:nvPr>
            <p:ph type="sldNum" sz="quarter" idx="11"/>
          </p:nvPr>
        </p:nvSpPr>
        <p:spPr/>
        <p:txBody>
          <a:bodyPr/>
          <a:lstStyle/>
          <a:p>
            <a:pPr>
              <a:defRPr/>
            </a:pPr>
            <a:fld id="{4ECA28DF-BCCD-44D6-843F-8506027796F1}" type="slidenum">
              <a:rPr lang="cs-CZ" smtClean="0"/>
              <a:pPr>
                <a:defRPr/>
              </a:pPr>
              <a:t>8</a:t>
            </a:fld>
            <a:endParaRPr lang="cs-CZ" dirty="0"/>
          </a:p>
        </p:txBody>
      </p:sp>
    </p:spTree>
    <p:extLst>
      <p:ext uri="{BB962C8B-B14F-4D97-AF65-F5344CB8AC3E}">
        <p14:creationId xmlns:p14="http://schemas.microsoft.com/office/powerpoint/2010/main" val="267081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11760" y="188640"/>
            <a:ext cx="6408712" cy="1017588"/>
          </a:xfrm>
        </p:spPr>
        <p:txBody>
          <a:bodyPr/>
          <a:lstStyle/>
          <a:p>
            <a:pPr defTabSz="914400" eaLnBrk="1" hangingPunct="1">
              <a:lnSpc>
                <a:spcPct val="100000"/>
              </a:lnSpc>
            </a:pPr>
            <a:r>
              <a:rPr lang="cs-CZ" altLang="cs-CZ" dirty="0">
                <a:cs typeface="Times New Roman" pitchFamily="18" charset="0"/>
              </a:rPr>
              <a:t>Požární nebezpečí na pracovištích ČEPRO, a.s.</a:t>
            </a:r>
            <a:endParaRPr lang="cs-CZ" altLang="cs-CZ" dirty="0"/>
          </a:p>
        </p:txBody>
      </p:sp>
      <p:sp>
        <p:nvSpPr>
          <p:cNvPr id="17411" name="Rectangle 3"/>
          <p:cNvSpPr>
            <a:spLocks noGrp="1" noChangeArrowheads="1"/>
          </p:cNvSpPr>
          <p:nvPr>
            <p:ph idx="1"/>
          </p:nvPr>
        </p:nvSpPr>
        <p:spPr>
          <a:xfrm>
            <a:off x="611560" y="1628800"/>
            <a:ext cx="8207945" cy="4896544"/>
          </a:xfrm>
        </p:spPr>
        <p:txBody>
          <a:bodyPr/>
          <a:lstStyle/>
          <a:p>
            <a:pPr marL="0" indent="0" defTabSz="914400" eaLnBrk="1" hangingPunct="1">
              <a:buNone/>
            </a:pPr>
            <a:r>
              <a:rPr lang="cs-CZ" altLang="cs-CZ" b="1" dirty="0"/>
              <a:t>Začlenění do kategorie činností se zvýšeným a vysokým požárním nebezpečím </a:t>
            </a:r>
            <a:r>
              <a:rPr lang="cs-CZ" altLang="cs-CZ" dirty="0"/>
              <a:t>(podle zákona č. 133/1985 Sb.):</a:t>
            </a:r>
            <a:endParaRPr lang="cs-CZ" altLang="cs-CZ" b="1" dirty="0"/>
          </a:p>
          <a:p>
            <a:pPr marL="0" indent="0" defTabSz="914400" eaLnBrk="1" hangingPunct="1">
              <a:buNone/>
            </a:pPr>
            <a:endParaRPr lang="cs-CZ" altLang="cs-CZ" sz="2000" b="1" dirty="0"/>
          </a:p>
          <a:p>
            <a:pPr marL="435600" indent="-435600" defTabSz="914400" eaLnBrk="1" hangingPunct="1"/>
            <a:r>
              <a:rPr lang="cs-CZ" altLang="cs-CZ" sz="2200" b="1" dirty="0"/>
              <a:t>ČINNOSTI BEZ POŽÁRNÍHO NEBEZPEČÍ (centrála)</a:t>
            </a:r>
          </a:p>
          <a:p>
            <a:pPr marL="435600" indent="-435600" defTabSz="914400" eaLnBrk="1" hangingPunct="1"/>
            <a:r>
              <a:rPr lang="cs-CZ" altLang="cs-CZ" sz="2200" b="1" dirty="0"/>
              <a:t>ČINNOSTI SE ZVÝŠENÝM POŽÁRNÍM NEBEZPEČÍM (ČS)</a:t>
            </a:r>
          </a:p>
          <a:p>
            <a:pPr marL="435600" indent="-435600" defTabSz="914400" eaLnBrk="1" hangingPunct="1"/>
            <a:r>
              <a:rPr lang="cs-CZ" altLang="cs-CZ" sz="2200" b="1" dirty="0"/>
              <a:t>ČINNOSTI S VYSOKÝM POŽÁRNÍM NEBEZPEČÍM (sklady)</a:t>
            </a:r>
            <a:endParaRPr lang="cs-CZ" altLang="cs-CZ" sz="2200" dirty="0"/>
          </a:p>
        </p:txBody>
      </p:sp>
      <p:sp>
        <p:nvSpPr>
          <p:cNvPr id="5" name="Zástupný symbol pro číslo snímku 4"/>
          <p:cNvSpPr>
            <a:spLocks noGrp="1"/>
          </p:cNvSpPr>
          <p:nvPr>
            <p:ph type="sldNum" sz="quarter" idx="11"/>
          </p:nvPr>
        </p:nvSpPr>
        <p:spPr/>
        <p:txBody>
          <a:bodyPr/>
          <a:lstStyle/>
          <a:p>
            <a:pPr>
              <a:defRPr/>
            </a:pPr>
            <a:fld id="{4ECA28DF-BCCD-44D6-843F-8506027796F1}" type="slidenum">
              <a:rPr lang="cs-CZ" smtClean="0"/>
              <a:pPr>
                <a:defRPr/>
              </a:pPr>
              <a:t>9</a:t>
            </a:fld>
            <a:endParaRPr lang="cs-CZ" dirty="0"/>
          </a:p>
        </p:txBody>
      </p:sp>
      <p:pic>
        <p:nvPicPr>
          <p:cNvPr id="6" name="Obrázek 5">
            <a:extLst>
              <a:ext uri="{FF2B5EF4-FFF2-40B4-BE49-F238E27FC236}">
                <a16:creationId xmlns:a16="http://schemas.microsoft.com/office/drawing/2014/main" id="{43DAFE4C-3AE3-4C31-9AC2-5DF1E32EBC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26499" y="4365104"/>
            <a:ext cx="3178066" cy="1980000"/>
          </a:xfrm>
          <a:prstGeom prst="rect">
            <a:avLst/>
          </a:prstGeom>
        </p:spPr>
      </p:pic>
    </p:spTree>
    <p:extLst>
      <p:ext uri="{BB962C8B-B14F-4D97-AF65-F5344CB8AC3E}">
        <p14:creationId xmlns:p14="http://schemas.microsoft.com/office/powerpoint/2010/main" val="3044593875"/>
      </p:ext>
    </p:extLst>
  </p:cSld>
  <p:clrMapOvr>
    <a:masterClrMapping/>
  </p:clrMapOvr>
</p:sld>
</file>

<file path=ppt/theme/theme1.xml><?xml version="1.0" encoding="utf-8"?>
<a:theme xmlns:a="http://schemas.openxmlformats.org/drawingml/2006/main" name="Výchozí návrh">
  <a:themeElements>
    <a:clrScheme name="Výchozí návrh 1">
      <a:dk1>
        <a:srgbClr val="007759"/>
      </a:dk1>
      <a:lt1>
        <a:srgbClr val="FFFFFF"/>
      </a:lt1>
      <a:dk2>
        <a:srgbClr val="007759"/>
      </a:dk2>
      <a:lt2>
        <a:srgbClr val="969696"/>
      </a:lt2>
      <a:accent1>
        <a:srgbClr val="002469"/>
      </a:accent1>
      <a:accent2>
        <a:srgbClr val="007759"/>
      </a:accent2>
      <a:accent3>
        <a:srgbClr val="FFFFFF"/>
      </a:accent3>
      <a:accent4>
        <a:srgbClr val="00654B"/>
      </a:accent4>
      <a:accent5>
        <a:srgbClr val="AAACB9"/>
      </a:accent5>
      <a:accent6>
        <a:srgbClr val="006B50"/>
      </a:accent6>
      <a:hlink>
        <a:srgbClr val="007759"/>
      </a:hlink>
      <a:folHlink>
        <a:srgbClr val="007759"/>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Výchozí návrh 1">
        <a:dk1>
          <a:srgbClr val="007759"/>
        </a:dk1>
        <a:lt1>
          <a:srgbClr val="FFFFFF"/>
        </a:lt1>
        <a:dk2>
          <a:srgbClr val="007759"/>
        </a:dk2>
        <a:lt2>
          <a:srgbClr val="969696"/>
        </a:lt2>
        <a:accent1>
          <a:srgbClr val="002469"/>
        </a:accent1>
        <a:accent2>
          <a:srgbClr val="007759"/>
        </a:accent2>
        <a:accent3>
          <a:srgbClr val="FFFFFF"/>
        </a:accent3>
        <a:accent4>
          <a:srgbClr val="00654B"/>
        </a:accent4>
        <a:accent5>
          <a:srgbClr val="AAACB9"/>
        </a:accent5>
        <a:accent6>
          <a:srgbClr val="006B50"/>
        </a:accent6>
        <a:hlink>
          <a:srgbClr val="007759"/>
        </a:hlink>
        <a:folHlink>
          <a:srgbClr val="0077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ýchozí návrh">
  <a:themeElements>
    <a:clrScheme name="Výchozí návrh 1">
      <a:dk1>
        <a:srgbClr val="007759"/>
      </a:dk1>
      <a:lt1>
        <a:srgbClr val="FFFFFF"/>
      </a:lt1>
      <a:dk2>
        <a:srgbClr val="007759"/>
      </a:dk2>
      <a:lt2>
        <a:srgbClr val="969696"/>
      </a:lt2>
      <a:accent1>
        <a:srgbClr val="002469"/>
      </a:accent1>
      <a:accent2>
        <a:srgbClr val="007759"/>
      </a:accent2>
      <a:accent3>
        <a:srgbClr val="FFFFFF"/>
      </a:accent3>
      <a:accent4>
        <a:srgbClr val="00654B"/>
      </a:accent4>
      <a:accent5>
        <a:srgbClr val="AAACB9"/>
      </a:accent5>
      <a:accent6>
        <a:srgbClr val="006B50"/>
      </a:accent6>
      <a:hlink>
        <a:srgbClr val="007759"/>
      </a:hlink>
      <a:folHlink>
        <a:srgbClr val="007759"/>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Výchozí návrh 1">
        <a:dk1>
          <a:srgbClr val="007759"/>
        </a:dk1>
        <a:lt1>
          <a:srgbClr val="FFFFFF"/>
        </a:lt1>
        <a:dk2>
          <a:srgbClr val="007759"/>
        </a:dk2>
        <a:lt2>
          <a:srgbClr val="969696"/>
        </a:lt2>
        <a:accent1>
          <a:srgbClr val="002469"/>
        </a:accent1>
        <a:accent2>
          <a:srgbClr val="007759"/>
        </a:accent2>
        <a:accent3>
          <a:srgbClr val="FFFFFF"/>
        </a:accent3>
        <a:accent4>
          <a:srgbClr val="00654B"/>
        </a:accent4>
        <a:accent5>
          <a:srgbClr val="AAACB9"/>
        </a:accent5>
        <a:accent6>
          <a:srgbClr val="006B50"/>
        </a:accent6>
        <a:hlink>
          <a:srgbClr val="007759"/>
        </a:hlink>
        <a:folHlink>
          <a:srgbClr val="0077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ýchozí návrh 1">
    <a:dk1>
      <a:srgbClr val="007759"/>
    </a:dk1>
    <a:lt1>
      <a:srgbClr val="FFFFFF"/>
    </a:lt1>
    <a:dk2>
      <a:srgbClr val="007759"/>
    </a:dk2>
    <a:lt2>
      <a:srgbClr val="969696"/>
    </a:lt2>
    <a:accent1>
      <a:srgbClr val="002469"/>
    </a:accent1>
    <a:accent2>
      <a:srgbClr val="007759"/>
    </a:accent2>
    <a:accent3>
      <a:srgbClr val="FFFFFF"/>
    </a:accent3>
    <a:accent4>
      <a:srgbClr val="00654B"/>
    </a:accent4>
    <a:accent5>
      <a:srgbClr val="AAACB9"/>
    </a:accent5>
    <a:accent6>
      <a:srgbClr val="006B50"/>
    </a:accent6>
    <a:hlink>
      <a:srgbClr val="007759"/>
    </a:hlink>
    <a:folHlink>
      <a:srgbClr val="007759"/>
    </a:folHlink>
  </a:clrScheme>
</a:themeOverride>
</file>

<file path=docProps/app.xml><?xml version="1.0" encoding="utf-8"?>
<Properties xmlns="http://schemas.openxmlformats.org/officeDocument/2006/extended-properties" xmlns:vt="http://schemas.openxmlformats.org/officeDocument/2006/docPropsVTypes">
  <Template/>
  <TotalTime>2663</TotalTime>
  <Words>6840</Words>
  <Application>Microsoft Office PowerPoint</Application>
  <PresentationFormat>Předvádění na obrazovce (4:3)</PresentationFormat>
  <Paragraphs>556</Paragraphs>
  <Slides>73</Slides>
  <Notes>1</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73</vt:i4>
      </vt:variant>
    </vt:vector>
  </HeadingPairs>
  <TitlesOfParts>
    <vt:vector size="79" baseType="lpstr">
      <vt:lpstr>Arial</vt:lpstr>
      <vt:lpstr>Franklin Gothic Book</vt:lpstr>
      <vt:lpstr>Times New Roman</vt:lpstr>
      <vt:lpstr>Wingdings</vt:lpstr>
      <vt:lpstr>Výchozí návrh</vt:lpstr>
      <vt:lpstr>1_Výchozí návrh</vt:lpstr>
      <vt:lpstr>VSTUPNÍ Školení zaměstnanců PO, BOZP, PZH, OŽP</vt:lpstr>
      <vt:lpstr>Účel školení</vt:lpstr>
      <vt:lpstr>Politika integrovaného manažerského systému  ČEPRO, a.s. </vt:lpstr>
      <vt:lpstr>Bezpečnost na intranetu</vt:lpstr>
      <vt:lpstr>Vybrané povinnosti fyzických osob ze zákona o PO</vt:lpstr>
      <vt:lpstr>Vybrané povinnosti fyzických osob ze zákona o PO</vt:lpstr>
      <vt:lpstr>Prezentace aplikace PowerPoint</vt:lpstr>
      <vt:lpstr>Prezentace aplikace PowerPoint</vt:lpstr>
      <vt:lpstr>Požární nebezpečí na pracovištích ČEPRO, a.s.</vt:lpstr>
      <vt:lpstr>Požární poplachové směrnice</vt:lpstr>
      <vt:lpstr>Důležitá čísla</vt:lpstr>
      <vt:lpstr>Požární evakuační plán</vt:lpstr>
      <vt:lpstr>Požární evakuační plán</vt:lpstr>
      <vt:lpstr>Požární evakuační plán</vt:lpstr>
      <vt:lpstr>Požadavky požární ochrany na osoby a zařízení</vt:lpstr>
      <vt:lpstr>Rozmístění hasebních prostředků na pracovištích a zacházení s nimi</vt:lpstr>
      <vt:lpstr>Rozmístění hasebních prostředků na pracovištích a zacházení s nimi</vt:lpstr>
      <vt:lpstr>Druhy hasicích přístrojů</vt:lpstr>
      <vt:lpstr>Další hasební prostředky</vt:lpstr>
      <vt:lpstr>Zajištění BOZP v objektech  ČEPRO, a.s.</vt:lpstr>
      <vt:lpstr>Zajištění BOZP v objektech ČEPRO, a.s. </vt:lpstr>
      <vt:lpstr>Zajištění BOZP v objektech ČEPRO, a.s. </vt:lpstr>
      <vt:lpstr>Zajištění BOZP v objektech ČEPRO, a.s. </vt:lpstr>
      <vt:lpstr>Zajištění BOZP v objektech ČEPRO, a.s. </vt:lpstr>
      <vt:lpstr>Identifikace nebezpečí, hodnocení a řízení pracovních rizik</vt:lpstr>
      <vt:lpstr>Identifikace nebezpečí, hodnocení a řízení pracovních rizik</vt:lpstr>
      <vt:lpstr>Identifikace nebezpečí, hodnocení a řízení pracovních rizik</vt:lpstr>
      <vt:lpstr>Rizika pro pracoviště ČEPRO, a.s. Dělnická – příklad</vt:lpstr>
      <vt:lpstr>Kategorizace prací podle § 37 zákona č. 258/2000 Sb.</vt:lpstr>
      <vt:lpstr>Poskytování osobních ochranných pracovních prostředků </vt:lpstr>
      <vt:lpstr>Požadavky na pracoviště a pracovní prostředí (NV č. 101/2005 Sb.)</vt:lpstr>
      <vt:lpstr>Požadavky na pracoviště a pracovní prostředí (§ 2 zák. č. 309/2006 Sb.)</vt:lpstr>
      <vt:lpstr>Požadavky na pracoviště a pracovní prostředí (§ 2 zák. č. 309/2006 Sb.)</vt:lpstr>
      <vt:lpstr>Požadavky na bezpečný provoz a používání technických zařízení a přístrojů  (NV č. 378/2001 Sb.)</vt:lpstr>
      <vt:lpstr>Požadavky na bezpečný provoz elektrických spotřebičů (NV č. 378/2001 Sb.)</vt:lpstr>
      <vt:lpstr>Požadavky na bezpečný provoz elektrických spotřebičů (NV č. 378/2001 Sb.)</vt:lpstr>
      <vt:lpstr> První pomoc při úrazech elektrickým   proudem</vt:lpstr>
      <vt:lpstr>První pomoc při úrazech elektrickým  proudem</vt:lpstr>
      <vt:lpstr>Poskytování první pomoci</vt:lpstr>
      <vt:lpstr>Nařízení vlády č. 194/2022 Sb. </vt:lpstr>
      <vt:lpstr>Bezpečnostní značky a značení  (NV č. 375/2017 Sb.)</vt:lpstr>
      <vt:lpstr>BOZP při provozu motorových vozidel (NV č. 168/2002 Sb.)</vt:lpstr>
      <vt:lpstr>BOZP při provozu motorových vozidel (NV č. 168/2002 Sb.)</vt:lpstr>
      <vt:lpstr>BOZP při provozu motorových vozidel (NV č. 168/2002 Sb.)</vt:lpstr>
      <vt:lpstr>Práce a pracoviště zakázané těhotným zaměstnankyním (Vyhl. č. 180/2015 Sb.)</vt:lpstr>
      <vt:lpstr>Práce z domova (předpis č. 34/FŘ/70/03/2021 Práce z domova) </vt:lpstr>
      <vt:lpstr>Práce z domova (předpis č. 34/FŘ/70/03/2021 Práce z domova) </vt:lpstr>
      <vt:lpstr>Práce z domova (předpis č. 34/FŘ/70/03/2021 Práce z domova) </vt:lpstr>
      <vt:lpstr>Rozbor vzniklých úrazů  v ČEPRO, a.s. </vt:lpstr>
      <vt:lpstr>Proč vůbec PZH?</vt:lpstr>
      <vt:lpstr>Cíle zákona o prevenci závažných havárií</vt:lpstr>
      <vt:lpstr>Zákon 224/2015 Sb., o prevenci závažných havárií</vt:lpstr>
      <vt:lpstr>Zákon 224/2015 Sb., o prevenci závažných havárií</vt:lpstr>
      <vt:lpstr>Zákon 224/2015 Sb., o prevenci závažných havárií</vt:lpstr>
      <vt:lpstr>Organizace PZH na pracovištích – pravomoci a odpovědnosti</vt:lpstr>
      <vt:lpstr>Nebezpečné látky, které se vyskytují v objektech jsou klasifikované jako: </vt:lpstr>
      <vt:lpstr>Sledování plnění cílů PZH </vt:lpstr>
      <vt:lpstr>Povinnost všech zaměstnanců společnosti je mj.:  </vt:lpstr>
      <vt:lpstr>Nápravná a preventivní opatření </vt:lpstr>
      <vt:lpstr>Prezentace aplikace PowerPoint</vt:lpstr>
      <vt:lpstr>Shrnutí – obecně</vt:lpstr>
      <vt:lpstr>Ochrana životního prostředí  v ČEPRO, a.s. </vt:lpstr>
      <vt:lpstr>Ochrana životního prostředí  v ČEPRO, a.s.</vt:lpstr>
      <vt:lpstr>Ochrana životního prostředí  v ČEPRO, a.s.</vt:lpstr>
      <vt:lpstr>Ochrana životního prostředí  v ČEPRO, a.s.</vt:lpstr>
      <vt:lpstr>Ochrana životního prostředí   v ČEPRO, a.s.</vt:lpstr>
      <vt:lpstr>Ochrana životního prostředí  v ČEPRO, a.s. </vt:lpstr>
      <vt:lpstr>Ochrana životního prostředí  v ČEPRO, a.s.</vt:lpstr>
      <vt:lpstr>Organizace OŽP na pracovištích – pravomoci a odpovědnosti</vt:lpstr>
      <vt:lpstr>Následky neplnění požadavků a povinností v oblasti ochrany ŽP</vt:lpstr>
      <vt:lpstr>Následky neplnění požadavků a povinností v oblasti ochrany ŽP</vt:lpstr>
      <vt:lpstr>Dotazy? (jinak přistoupíme k ověření znalostí získaných školením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Koukolík Václav</dc:creator>
  <cp:lastModifiedBy>Pelikán Martin</cp:lastModifiedBy>
  <cp:revision>162</cp:revision>
  <dcterms:created xsi:type="dcterms:W3CDTF">2004-02-25T22:33:49Z</dcterms:created>
  <dcterms:modified xsi:type="dcterms:W3CDTF">2023-05-30T08:29:57Z</dcterms:modified>
</cp:coreProperties>
</file>