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0"/>
  </p:notesMasterIdLst>
  <p:handoutMasterIdLst>
    <p:handoutMasterId r:id="rId11"/>
  </p:handoutMasterIdLst>
  <p:sldIdLst>
    <p:sldId id="279" r:id="rId2"/>
    <p:sldId id="425" r:id="rId3"/>
    <p:sldId id="430" r:id="rId4"/>
    <p:sldId id="431" r:id="rId5"/>
    <p:sldId id="432" r:id="rId6"/>
    <p:sldId id="433" r:id="rId7"/>
    <p:sldId id="435" r:id="rId8"/>
    <p:sldId id="434" r:id="rId9"/>
  </p:sldIdLst>
  <p:sldSz cx="11522075" cy="6858000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4200" kern="1200">
        <a:solidFill>
          <a:schemeClr val="tx2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4200" kern="1200">
        <a:solidFill>
          <a:schemeClr val="tx2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4200" kern="1200">
        <a:solidFill>
          <a:schemeClr val="tx2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4200" kern="1200">
        <a:solidFill>
          <a:schemeClr val="tx2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4200" kern="1200">
        <a:solidFill>
          <a:schemeClr val="tx2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4200" kern="1200">
        <a:solidFill>
          <a:schemeClr val="tx2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4200" kern="1200">
        <a:solidFill>
          <a:schemeClr val="tx2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4200" kern="1200">
        <a:solidFill>
          <a:schemeClr val="tx2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4200" kern="1200">
        <a:solidFill>
          <a:schemeClr val="tx2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62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37"/>
    <a:srgbClr val="2B9160"/>
    <a:srgbClr val="91131C"/>
    <a:srgbClr val="FFFF00"/>
    <a:srgbClr val="CAF6DE"/>
    <a:srgbClr val="B4F2CD"/>
    <a:srgbClr val="FFFF99"/>
    <a:srgbClr val="80C1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35" autoAdjust="0"/>
    <p:restoredTop sz="95232" autoAdjust="0"/>
  </p:normalViewPr>
  <p:slideViewPr>
    <p:cSldViewPr>
      <p:cViewPr varScale="1">
        <p:scale>
          <a:sx n="86" d="100"/>
          <a:sy n="86" d="100"/>
        </p:scale>
        <p:origin x="706" y="58"/>
      </p:cViewPr>
      <p:guideLst>
        <p:guide orient="horz" pos="2160"/>
        <p:guide pos="36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90513C5F-3517-42DB-8C4C-A1F4DC0296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2" tIns="45706" rIns="91412" bIns="4570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DD87E31D-F9B7-426D-9AB2-64920082D36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2" tIns="45706" rIns="91412" bIns="4570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810F3787-833A-4882-9076-850F8C30874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2" tIns="45706" rIns="91412" bIns="4570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7AD7F35A-AD94-4532-AA55-3932D99A7D7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2" tIns="45706" rIns="91412" bIns="4570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EBE531E-E2C2-46F6-904A-D093D7394354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166999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97FC1A3A-A26B-4F4B-9C36-F9E17ED92C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2" tIns="45706" rIns="91412" bIns="4570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6CAC2C4C-357B-4E99-809B-9CDAACB4B07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2" tIns="45706" rIns="91412" bIns="4570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47212A3-43EE-45C3-B4D6-610542368BF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3050" y="744538"/>
            <a:ext cx="62531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BCFFB737-F3E1-4412-A2AE-03BDBBEB845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2" tIns="45706" rIns="91412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35846" name="Rectangle 6">
            <a:extLst>
              <a:ext uri="{FF2B5EF4-FFF2-40B4-BE49-F238E27FC236}">
                <a16:creationId xmlns:a16="http://schemas.microsoft.com/office/drawing/2014/main" id="{39BCCAC9-6FF0-4CC6-95B8-2D1A855A88A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2" tIns="45706" rIns="91412" bIns="4570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5847" name="Rectangle 7">
            <a:extLst>
              <a:ext uri="{FF2B5EF4-FFF2-40B4-BE49-F238E27FC236}">
                <a16:creationId xmlns:a16="http://schemas.microsoft.com/office/drawing/2014/main" id="{681D23B9-B0B9-4207-A68D-232495347F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2" tIns="45706" rIns="91412" bIns="4570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B0DCA8C-90D9-4FDC-ADCC-36DCF1393E24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1867142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6835D604-20E8-40DE-A913-D760777641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E34EE62-1D9D-46C4-B5F9-0456605FB534}" type="slidenum">
              <a:rPr lang="cs-CZ" altLang="cs-CZ" smtClean="0"/>
              <a:pPr>
                <a:spcBef>
                  <a:spcPct val="0"/>
                </a:spcBef>
              </a:pPr>
              <a:t>1</a:t>
            </a:fld>
            <a:endParaRPr lang="cs-CZ" altLang="cs-CZ" dirty="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6508E862-F725-4F7E-A1C1-89E515555B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3050" y="744538"/>
            <a:ext cx="6251575" cy="3722687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B9500A51-A861-4BE3-825C-51F464F3A2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64156" y="2130427"/>
            <a:ext cx="9793764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728311" y="3886200"/>
            <a:ext cx="8065453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AE4ED14-DCD3-4AB3-AAE1-9512A5D99D7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Setkání s nájemci ČS EuroOil - březen/ duben 2008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51DD046-94F6-4550-A5C7-49F35C317D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1E086-8711-49F2-9A47-717AA86E135D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933521492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6153F64-09A3-4A95-977D-FF51331D15B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Setkání s nájemci ČS EuroOil - březen/ duben 2008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80612F0-0C89-4E30-A83B-0D688A47E30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AAE36-0B14-440D-A0BE-2E325E9A2C92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22697201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353504" y="274640"/>
            <a:ext cx="2592467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76105" y="274640"/>
            <a:ext cx="7585366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1F5DDF1-2C05-466C-9A19-2F8221433B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Setkání s nájemci ČS EuroOil - březen/ duben 2008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16CA61B-A78D-4FB7-B59B-3369D040B53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C72CB-686A-4EEC-BB30-9B7412A68D5C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235290889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8500ACE-7B5A-44B5-AD43-4EA4485DDCF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Setkání s nájemci ČS EuroOil - březen/ duben 2008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F100964-CD6D-4C1B-B811-70FDF4E76C6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A5C28-9D12-4016-9AB2-C0F59416E2D1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858257865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0164" y="4406902"/>
            <a:ext cx="979376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0164" y="2906713"/>
            <a:ext cx="9793764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710E7F8-12D5-4FAB-B678-7B505F78E36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Setkání s nájemci ČS EuroOil - březen/ duben 2008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CB5390E-E787-4632-8C8A-46542B17BD0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1F484-B69B-4DF9-87CF-61D9E299ADAD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42815693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76104" y="1600202"/>
            <a:ext cx="508891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857054" y="1600202"/>
            <a:ext cx="508891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8CD891-455C-49A9-9F11-BDAEA28FE08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Setkání s nájemci ČS EuroOil - březen/ duben 2008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767F2F-542A-4BC0-A537-D21C44F91EA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37264-DEBD-4F9F-A1D3-A26106D6C1E1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280095378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6104" y="274638"/>
            <a:ext cx="1036986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76104" y="1535113"/>
            <a:ext cx="5090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76104" y="2174875"/>
            <a:ext cx="5090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853055" y="1535113"/>
            <a:ext cx="5092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853055" y="2174875"/>
            <a:ext cx="5092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23B7517-21BC-4412-8E3B-010EEBCE95E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Setkání s nájemci ČS EuroOil - březen/ duben 2008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DE1A0A27-BC20-4CAC-A7DE-813C05A7F05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64F4D-17C3-4962-AA4C-D5731F40D54D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00399254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42325EB-8A8A-453D-9B78-517E3CF0C62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Setkání s nájemci ČS EuroOil - březen/ duben 2008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215F81D-E9BB-4DA7-803E-43BAB213C94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F0F80-42B1-4F7C-B1BB-01B33B38D8D6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415049528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6977426-7364-4D5D-8A9F-CF05925ED1C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Setkání s nájemci ČS EuroOil - březen/ duben 2008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A321136D-5931-4574-87CD-77A58D19D8D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D57FD-4F33-4582-B1A6-43FB0CC51423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183559162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6105" y="273050"/>
            <a:ext cx="379068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04811" y="273052"/>
            <a:ext cx="644116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76105" y="1435102"/>
            <a:ext cx="379068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53536BB-E7BE-406C-ADD4-7BAAB664378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Setkání s nájemci ČS EuroOil - březen/ duben 2008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669E24-0044-4A81-B9C1-21243EFC019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2241C-4C98-4E74-BBAF-76E714A58ACD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165973399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58408" y="4800600"/>
            <a:ext cx="691324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58408" y="612775"/>
            <a:ext cx="691324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258408" y="5367338"/>
            <a:ext cx="69132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3D91B0-453A-4004-9A90-FC5E07D512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Setkání s nájemci ČS EuroOil - březen/ duben 2008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18A21F-1673-4DB7-B74B-0B80842EFF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7A5EA-64B5-4EC4-9218-50E1997D3F99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628099799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3D0728F-036F-480D-A5D8-0BB57BD973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582988" y="274638"/>
            <a:ext cx="73628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30BAF24-DD87-43CA-B8FD-AC564228BA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76263" y="1600200"/>
            <a:ext cx="103695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ACE950E9-94F2-41F1-A51D-69FAAA7EAFE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7013" y="6245225"/>
            <a:ext cx="64420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cs-CZ" dirty="0"/>
              <a:t>Setkání s nájemci ČS EuroOil - březen/ duben 2008</a:t>
            </a:r>
          </a:p>
        </p:txBody>
      </p:sp>
      <p:sp>
        <p:nvSpPr>
          <p:cNvPr id="55302" name="Rectangle 6">
            <a:extLst>
              <a:ext uri="{FF2B5EF4-FFF2-40B4-BE49-F238E27FC236}">
                <a16:creationId xmlns:a16="http://schemas.microsoft.com/office/drawing/2014/main" id="{A8755A93-18D0-4973-A780-68C101F0D9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571038" y="6245225"/>
            <a:ext cx="1374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B779BB7-1539-4F43-AFAA-234FE82CD4FA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  <p:grpSp>
        <p:nvGrpSpPr>
          <p:cNvPr id="1030" name="Group 7">
            <a:extLst>
              <a:ext uri="{FF2B5EF4-FFF2-40B4-BE49-F238E27FC236}">
                <a16:creationId xmlns:a16="http://schemas.microsoft.com/office/drawing/2014/main" id="{9D28B421-526B-4C2A-845F-DC757A87259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279400" cy="6858000"/>
            <a:chOff x="0" y="0"/>
            <a:chExt cx="140" cy="4320"/>
          </a:xfrm>
        </p:grpSpPr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D9034AC2-B13C-4BD8-AA8B-A5F1723F68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881"/>
              <a:ext cx="140" cy="3439"/>
            </a:xfrm>
            <a:prstGeom prst="rect">
              <a:avLst/>
            </a:prstGeom>
            <a:solidFill>
              <a:srgbClr val="0077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cs-CZ" altLang="cs-CZ" dirty="0">
                <a:cs typeface="+mn-cs"/>
              </a:endParaRPr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948E69C4-1954-410B-81AA-19B9AA488D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40" cy="881"/>
            </a:xfrm>
            <a:prstGeom prst="rect">
              <a:avLst/>
            </a:prstGeom>
            <a:solidFill>
              <a:srgbClr val="FFE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200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cs-CZ" altLang="cs-CZ" dirty="0">
                <a:cs typeface="+mn-cs"/>
              </a:endParaRPr>
            </a:p>
          </p:txBody>
        </p:sp>
      </p:grpSp>
      <p:pic>
        <p:nvPicPr>
          <p:cNvPr id="1031" name="Picture 11">
            <a:extLst>
              <a:ext uri="{FF2B5EF4-FFF2-40B4-BE49-F238E27FC236}">
                <a16:creationId xmlns:a16="http://schemas.microsoft.com/office/drawing/2014/main" id="{E0C632B7-1E93-4BD2-82CF-4F691D9E2F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8" y="549275"/>
            <a:ext cx="3084512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>
    <p:random/>
  </p:transition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>
          <a:solidFill>
            <a:srgbClr val="2D614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>
          <a:solidFill>
            <a:srgbClr val="2D6142"/>
          </a:solidFill>
          <a:latin typeface="Times New Roman" pitchFamily="18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>
          <a:solidFill>
            <a:srgbClr val="2D6142"/>
          </a:solidFill>
          <a:latin typeface="Times New Roman" pitchFamily="18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>
          <a:solidFill>
            <a:srgbClr val="2D6142"/>
          </a:solidFill>
          <a:latin typeface="Times New Roman" pitchFamily="18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>
          <a:solidFill>
            <a:srgbClr val="2D6142"/>
          </a:solidFill>
          <a:latin typeface="Times New Roman" pitchFamily="18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>
          <a:solidFill>
            <a:srgbClr val="2D6142"/>
          </a:solidFill>
          <a:latin typeface="Times New Roman" pitchFamily="18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>
          <a:solidFill>
            <a:srgbClr val="2D6142"/>
          </a:solidFill>
          <a:latin typeface="Times New Roman" pitchFamily="18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>
          <a:solidFill>
            <a:srgbClr val="2D6142"/>
          </a:solidFill>
          <a:latin typeface="Times New Roman" pitchFamily="18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>
          <a:solidFill>
            <a:srgbClr val="2D614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6716CE18-BFA3-48F7-A67B-35B1B4574E5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041400" y="1196752"/>
            <a:ext cx="9794875" cy="4752528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br>
              <a:rPr lang="cs-CZ" sz="4000" b="1" dirty="0"/>
            </a:br>
            <a:r>
              <a:rPr lang="cs-CZ" sz="4000" b="1" dirty="0"/>
              <a:t>Školení </a:t>
            </a:r>
            <a:br>
              <a:rPr lang="cs-CZ" sz="4000" b="1" dirty="0"/>
            </a:br>
            <a:r>
              <a:rPr lang="cs-CZ" sz="4000" b="1" dirty="0"/>
              <a:t>Pracovní doba pro vedoucí zaměstnance centrály</a:t>
            </a:r>
            <a:br>
              <a:rPr lang="cs-CZ" sz="4000" b="1" dirty="0"/>
            </a:br>
            <a:br>
              <a:rPr lang="cs-CZ" sz="4000" b="1" dirty="0"/>
            </a:br>
            <a:r>
              <a:rPr lang="cs-CZ" sz="2700" b="1" dirty="0"/>
              <a:t>JUDr. Bořivoj Šubrt</a:t>
            </a:r>
            <a:br>
              <a:rPr lang="cs-CZ" sz="4000" b="1" dirty="0"/>
            </a:br>
            <a:br>
              <a:rPr lang="cs-CZ" sz="4000" b="1" dirty="0"/>
            </a:br>
            <a:r>
              <a:rPr lang="cs-CZ" sz="2700" b="1" dirty="0"/>
              <a:t>7.10. a 23.10.2020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43608FEF-98F0-46AE-94C9-4C71CE6E5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4450" y="5084763"/>
            <a:ext cx="9793288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b="1" dirty="0">
                <a:solidFill>
                  <a:srgbClr val="2D6142"/>
                </a:solidFill>
              </a:rPr>
              <a:t>                 </a:t>
            </a:r>
            <a:r>
              <a:rPr lang="cs-CZ" altLang="cs-CZ" sz="1800" b="1" dirty="0">
                <a:solidFill>
                  <a:srgbClr val="2D6142"/>
                </a:solidFill>
              </a:rPr>
              <a:t>                                              </a:t>
            </a:r>
            <a:r>
              <a:rPr lang="cs-CZ" altLang="cs-CZ" b="1" dirty="0">
                <a:solidFill>
                  <a:srgbClr val="2D6142"/>
                </a:solidFill>
              </a:rPr>
              <a:t>       </a:t>
            </a:r>
          </a:p>
        </p:txBody>
      </p:sp>
      <p:sp>
        <p:nvSpPr>
          <p:cNvPr id="4100" name="Zástupný symbol pro číslo snímku 1">
            <a:extLst>
              <a:ext uri="{FF2B5EF4-FFF2-40B4-BE49-F238E27FC236}">
                <a16:creationId xmlns:a16="http://schemas.microsoft.com/office/drawing/2014/main" id="{24EC7A68-2361-4A77-976C-27CB62F2A8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A47A4A2-474E-4D2D-8183-33BCB009261A}" type="slidenum">
              <a:rPr lang="cs-CZ" altLang="cs-CZ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cs-CZ" altLang="cs-CZ" sz="1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1B07F1-6BEF-4F35-83CA-787404EC3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99EC2A-53A3-48B6-9DAB-B66D59C69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263" y="1628800"/>
            <a:ext cx="10369550" cy="504056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endParaRPr lang="cs-CZ" dirty="0"/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Základní povinnosti vedoucích zaměstnanců, povinnosti zaměstnavatele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Pravidla pracovní doby obecně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Rozvržení pracovní doby rovnoměrné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Rozvržení pracovní doby pružné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Rozvržení pracovní doby nerovnoměrné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91D95E-CC45-4F2A-A835-0E498F446C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AA5C28-9D12-4016-9AB2-C0F59416E2D1}" type="slidenum">
              <a:rPr lang="cs-CZ" altLang="cs-CZ" smtClean="0"/>
              <a:pPr>
                <a:defRPr/>
              </a:pPr>
              <a:t>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869293871"/>
      </p:ext>
    </p:extLst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1B07F1-6BEF-4F35-83CA-787404EC3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Základní povinnosti vedoucích zaměstnanců , povinnosti zaměstnavatele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99EC2A-53A3-48B6-9DAB-B66D59C69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263" y="1628800"/>
            <a:ext cx="10369550" cy="5040560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1. Základní povinnosti všech zaměstnanců, včetně vedoucích (§ 301 ZP)</a:t>
            </a:r>
          </a:p>
          <a:p>
            <a:pPr marL="0" indent="0">
              <a:buNone/>
            </a:pPr>
            <a:r>
              <a:rPr lang="cs-CZ" dirty="0"/>
              <a:t>2. Základní povinnosti vedoucích zaměstnanců (§ 302 ZP) při řízení svěřeného úseku, zabezpečování pracovních podmínek podřízených, vč. BOZP a při ochraně zaměstnavatele</a:t>
            </a:r>
          </a:p>
          <a:p>
            <a:pPr marL="0" indent="0">
              <a:buNone/>
            </a:pPr>
            <a:r>
              <a:rPr lang="cs-CZ" dirty="0"/>
              <a:t>3. Zaměstnavatel (tj. jeho vedoucí zaměstnanci) má podle zákoníku práce </a:t>
            </a:r>
            <a:r>
              <a:rPr lang="cs-CZ" b="1" dirty="0"/>
              <a:t>dvě základní povinnosti </a:t>
            </a:r>
            <a:r>
              <a:rPr lang="cs-CZ" dirty="0"/>
              <a:t>v oblasti pracovní doby, které se týkají zaměstnanců v pracovním poměru (nikoliv pracujících na dohody o pracích konaných mimo pracovní poměr), a to</a:t>
            </a:r>
          </a:p>
          <a:p>
            <a:pPr lvl="0"/>
            <a:r>
              <a:rPr lang="cs-CZ" b="1" dirty="0"/>
              <a:t>přidělovat zaměstnanci práci v rozsahu stanovené týdenní pracovní doby</a:t>
            </a:r>
            <a:r>
              <a:rPr lang="cs-CZ" dirty="0"/>
              <a:t>, s výjimkou konta pracovní doby (§ 34b odst. 1 ZP) a pochopitelně i s výjimkou kratší pracovní doby,</a:t>
            </a:r>
          </a:p>
          <a:p>
            <a:pPr lvl="0"/>
            <a:r>
              <a:rPr lang="cs-CZ" b="1" dirty="0"/>
              <a:t>rozvrhnout pracovní dobu a určit začátek a konec směn</a:t>
            </a:r>
            <a:r>
              <a:rPr lang="cs-CZ" dirty="0"/>
              <a:t> (§ 81 odst. 1 ZP).</a:t>
            </a:r>
          </a:p>
          <a:p>
            <a:pPr lvl="0"/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…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91D95E-CC45-4F2A-A835-0E498F446C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AA5C28-9D12-4016-9AB2-C0F59416E2D1}" type="slidenum">
              <a:rPr lang="cs-CZ" altLang="cs-CZ" smtClean="0"/>
              <a:pPr>
                <a:defRPr/>
              </a:pPr>
              <a:t>3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61278145"/>
      </p:ext>
    </p:extLst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1B07F1-6BEF-4F35-83CA-787404EC3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Pravidla pracovní doby obecně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99EC2A-53A3-48B6-9DAB-B66D59C69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263" y="1196752"/>
            <a:ext cx="10369550" cy="5472608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cs-CZ" dirty="0"/>
              <a:t>Rozvržení pracovní doby</a:t>
            </a:r>
          </a:p>
          <a:p>
            <a:pPr marL="457200" indent="-457200">
              <a:buAutoNum type="arabicPeriod"/>
            </a:pPr>
            <a:r>
              <a:rPr lang="cs-CZ" dirty="0"/>
              <a:t>Dovolená v návaznosti na pracovní dobu od roku 2021</a:t>
            </a:r>
          </a:p>
          <a:p>
            <a:pPr marL="457200" indent="-457200">
              <a:buAutoNum type="arabicPeriod"/>
            </a:pPr>
            <a:r>
              <a:rPr lang="cs-CZ" dirty="0"/>
              <a:t>Práce přesčas v návaznosti na režim pracovní doby</a:t>
            </a:r>
          </a:p>
          <a:p>
            <a:pPr marL="457200" indent="-457200">
              <a:buAutoNum type="arabicPeriod"/>
            </a:pPr>
            <a:r>
              <a:rPr lang="cs-CZ" dirty="0"/>
              <a:t>Pracovní pohotovost (IT)</a:t>
            </a:r>
          </a:p>
          <a:p>
            <a:pPr marL="457200" indent="-457200">
              <a:buAutoNum type="arabicPeriod"/>
            </a:pPr>
            <a:r>
              <a:rPr lang="cs-CZ" dirty="0"/>
              <a:t>Noční práce</a:t>
            </a:r>
          </a:p>
          <a:p>
            <a:pPr marL="457200" indent="-457200">
              <a:buAutoNum type="arabicPeriod"/>
            </a:pPr>
            <a:r>
              <a:rPr lang="cs-CZ" dirty="0"/>
              <a:t>Práce ve dnech pracovního klidu a ve svátek (v návaznosti na režim PD)</a:t>
            </a:r>
          </a:p>
          <a:p>
            <a:pPr marL="457200" indent="-457200">
              <a:buAutoNum type="arabicPeriod"/>
            </a:pPr>
            <a:r>
              <a:rPr lang="cs-CZ" dirty="0"/>
              <a:t>Odpočinek mezi směnami, v týdnu a přestávky v práci, </a:t>
            </a:r>
            <a:r>
              <a:rPr lang="cs-CZ" dirty="0" err="1"/>
              <a:t>bezp</a:t>
            </a:r>
            <a:r>
              <a:rPr lang="cs-CZ" dirty="0"/>
              <a:t>. přestávky (řidiči)</a:t>
            </a:r>
          </a:p>
          <a:p>
            <a:pPr marL="457200" indent="-457200">
              <a:buAutoNum type="arabicPeriod"/>
            </a:pPr>
            <a:r>
              <a:rPr lang="cs-CZ" dirty="0"/>
              <a:t>Pracovní volno a omluvená nepřítomnost v práci (překážky v práci)</a:t>
            </a:r>
          </a:p>
          <a:p>
            <a:pPr marL="457200" indent="-457200">
              <a:buAutoNum type="arabicPeriod"/>
            </a:pPr>
            <a:r>
              <a:rPr lang="cs-CZ" dirty="0"/>
              <a:t>Evidence pracovní doby</a:t>
            </a:r>
          </a:p>
          <a:p>
            <a:pPr marL="457200" indent="-457200">
              <a:buAutoNum type="arabicPeriod"/>
            </a:pPr>
            <a:r>
              <a:rPr lang="cs-CZ" dirty="0"/>
              <a:t>Dohody o pracích konaných mimo pracovní poměr</a:t>
            </a:r>
          </a:p>
          <a:p>
            <a:pPr marL="457200" indent="-457200">
              <a:buAutoNum type="arabicPeriod"/>
            </a:pPr>
            <a:r>
              <a:rPr lang="cs-CZ" dirty="0"/>
              <a:t>Pracovní cesty a jejich evidence v návaznosti na režim pracovní doby</a:t>
            </a:r>
          </a:p>
          <a:p>
            <a:pPr marL="457200" indent="-457200">
              <a:buAutoNum type="arabicPeriod"/>
            </a:pPr>
            <a:r>
              <a:rPr lang="cs-CZ" dirty="0"/>
              <a:t>Schválené změny v novelizaci ZP</a:t>
            </a:r>
          </a:p>
          <a:p>
            <a:pPr marL="457200" indent="-457200">
              <a:buAutoNum type="arabicPeriod"/>
            </a:pPr>
            <a:endParaRPr lang="cs-CZ" dirty="0"/>
          </a:p>
          <a:p>
            <a:pPr marL="457200" indent="-457200">
              <a:buAutoNum type="arabicPeriod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2.Dovolená v návaznosti na pracovní dobu</a:t>
            </a:r>
          </a:p>
          <a:p>
            <a:pPr marL="0" lvl="0" indent="0">
              <a:buNone/>
            </a:pPr>
            <a:r>
              <a:rPr lang="cs-CZ" dirty="0"/>
              <a:t>Délka dovolené se nemění a bude nadále dána v násobku týdnů, i když bude přepočtena na hodiny.</a:t>
            </a:r>
            <a:r>
              <a:rPr lang="cs-CZ" b="1" dirty="0"/>
              <a:t> 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Jestliže zaměstnanec </a:t>
            </a:r>
            <a:r>
              <a:rPr lang="cs-CZ" b="1" dirty="0"/>
              <a:t>konal práci za nepřetržitého trvání pracovního poměru v kalendářním roce po dobu 52 týdnů</a:t>
            </a:r>
            <a:r>
              <a:rPr lang="cs-CZ" dirty="0"/>
              <a:t> (nemusí to být tedy úplně celý rok) po stanovenou týdenní pracovní dobu nebo kratší pracovní dobu podle rozvrhu směn, přísluší mu dovolená v rozsahu této stanovené nebo kratší pracovní doby vynásobené výměrou dovolené (např. 40 hodin x 4 týdny je 160 hodin, 40 hodin x 5 týdnů je 200 hodin, 37,5 hodiny x 5 týdnů je 187.5 hodin, po zaokrouhlení 188 hodin dovolené).</a:t>
            </a:r>
          </a:p>
          <a:p>
            <a:pPr marL="0" lvl="0" indent="0">
              <a:buNone/>
            </a:pPr>
            <a:r>
              <a:rPr lang="cs-CZ" dirty="0"/>
              <a:t>Jestliže zaměstnanec nesplnil výše uvedenou podmínku, tj. nepracoval takto po celý rok, přísluší mu </a:t>
            </a:r>
            <a:r>
              <a:rPr lang="cs-CZ" b="1" dirty="0"/>
              <a:t>poměrná část dovolené</a:t>
            </a:r>
            <a:r>
              <a:rPr lang="cs-CZ" dirty="0"/>
              <a:t>, pokud u zaměstnavatele konal práci alespoň </a:t>
            </a:r>
            <a:r>
              <a:rPr lang="cs-CZ" b="1" dirty="0"/>
              <a:t>po dobu 4 týdnů</a:t>
            </a:r>
            <a:r>
              <a:rPr lang="cs-CZ" dirty="0"/>
              <a:t> za nepřetržitého trvání pracovního poměru, v rozsahu stanovené nebo kratší pracovní doby podle rozvrhu směn (tím se nahrazuje dovolená za odpracované dny). </a:t>
            </a:r>
          </a:p>
          <a:p>
            <a:pPr marL="0" lvl="0" indent="0">
              <a:buNone/>
            </a:pPr>
            <a:r>
              <a:rPr lang="cs-CZ" dirty="0"/>
              <a:t>Poměrná část dovolené činí </a:t>
            </a:r>
            <a:r>
              <a:rPr lang="cs-CZ" b="1" dirty="0"/>
              <a:t>za každou jednu odpracovanou stanovenou nebo kratší týdenní pracovní dobu podle rozvrhu směn 1/52 této pracovní doby vynásobenou výměrou dovolené </a:t>
            </a:r>
            <a:r>
              <a:rPr lang="cs-CZ" dirty="0"/>
              <a:t>(přitom tato pracovní doba nemusí být odpracována v jediném týdnu;</a:t>
            </a:r>
            <a:r>
              <a:rPr lang="cs-CZ" b="1" dirty="0"/>
              <a:t> eventuální práce přesčas se ale v úvahu nebere</a:t>
            </a:r>
            <a:r>
              <a:rPr lang="cs-CZ" dirty="0"/>
              <a:t>), tj. při</a:t>
            </a:r>
          </a:p>
          <a:p>
            <a:pPr marL="0" indent="0">
              <a:buNone/>
            </a:pPr>
            <a:r>
              <a:rPr lang="cs-CZ" dirty="0"/>
              <a:t> 40 hodinové týdenní pracovní době 40 : 52 = 0,7692307692, po zaokrouhlení např. na 3 desetinná čísla 0,769,</a:t>
            </a:r>
          </a:p>
          <a:p>
            <a:r>
              <a:rPr lang="cs-CZ" dirty="0"/>
              <a:t>   37,50 : 52 = 0, 721 hodin dovolené za 1 týdenní pracovní dobu.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b="1" dirty="0"/>
              <a:t>3.Práce přesčas</a:t>
            </a:r>
          </a:p>
          <a:p>
            <a:pPr marL="0" indent="0">
              <a:buNone/>
            </a:pPr>
            <a:r>
              <a:rPr lang="cs-CZ" b="1" dirty="0"/>
              <a:t>Práce přesčas je práce konaná zaměstnancem na příkaz zaměstnavatele nebo s jeho souhlasem nad stanovenou týdenní pracovní dobu a konaná mimo rámec rozvrhu pracovních směn</a:t>
            </a:r>
            <a:r>
              <a:rPr lang="cs-CZ" dirty="0"/>
              <a:t> /§ 78 odst. 1 písm. i) ZP/. Aby práce byla přesčasovou, vyplývá z uvedené definice, že </a:t>
            </a:r>
            <a:r>
              <a:rPr lang="cs-CZ" b="1" dirty="0"/>
              <a:t>musí být současně splněny všechny tři uvedené podmínky</a:t>
            </a:r>
            <a:r>
              <a:rPr lang="cs-CZ" dirty="0"/>
              <a:t>, a to:</a:t>
            </a:r>
          </a:p>
          <a:p>
            <a:pPr lvl="0"/>
            <a:r>
              <a:rPr lang="cs-CZ" dirty="0"/>
              <a:t>příkaz zaměstnavatele nebo jeho souhlas (příkaz je pokynem, tedy vůlí zaměstnavatele, kdežto souhlas naznačuje žádost zaměstnance vůči jeho nadřízenému, že uložený pracovní úkol nelze v rámci směny splnit); příkaz ani souhlas nemusí být výslovný, ale může být vyjádřen i mlčky (konkludentně), například rozsahem uloženého pracovního úkolu; souhlas s prací přesčas nelze zaměňovat s tím, že zaměstnance po skončení směny z pracoviště „nikdo nevyhání“, musí se týkat výkonu konkrétní práce,</a:t>
            </a:r>
          </a:p>
          <a:p>
            <a:pPr lvl="0"/>
            <a:r>
              <a:rPr lang="cs-CZ" dirty="0"/>
              <a:t>práce nad stanovenou týdenní pracovní dobu (§ 79 ZP), vyplývající z předem stanoveného rozvržení pracovní doby a</a:t>
            </a:r>
          </a:p>
          <a:p>
            <a:pPr lvl="0"/>
            <a:r>
              <a:rPr lang="cs-CZ" dirty="0"/>
              <a:t>konaná nad rámec rozvrhu pracovních směn.</a:t>
            </a:r>
          </a:p>
          <a:p>
            <a:pPr marL="0" indent="0">
              <a:buNone/>
            </a:pPr>
            <a:r>
              <a:rPr lang="cs-CZ" dirty="0"/>
              <a:t>Zaměstnavatel může </a:t>
            </a:r>
            <a:r>
              <a:rPr lang="cs-CZ" b="1" dirty="0"/>
              <a:t>práci přesčas požadovat</a:t>
            </a:r>
            <a:r>
              <a:rPr lang="cs-CZ" dirty="0"/>
              <a:t> </a:t>
            </a:r>
            <a:r>
              <a:rPr lang="cs-CZ" b="1" dirty="0"/>
              <a:t>jen výjimečně</a:t>
            </a:r>
            <a:r>
              <a:rPr lang="cs-CZ" dirty="0"/>
              <a:t> a </a:t>
            </a:r>
            <a:r>
              <a:rPr lang="cs-CZ" b="1" dirty="0"/>
              <a:t>nařídit ji může jen z vážných provozních důvodů</a:t>
            </a:r>
            <a:r>
              <a:rPr lang="cs-CZ" dirty="0"/>
              <a:t>, a to </a:t>
            </a:r>
            <a:r>
              <a:rPr lang="cs-CZ" b="1" dirty="0"/>
              <a:t>do 8 hodin v každém jednotlivém týdnu a 150 hodin v kalendářním roce</a:t>
            </a:r>
            <a:r>
              <a:rPr lang="cs-CZ" dirty="0"/>
              <a:t> (§ 93 odst. 1 a 2 ZP). Může tím i zkrátit nepřetržitý odpočinek zaměstnance mezi dvěma směnami, i v týdnu. Nad tyto limity lze přesčasy konat podle ustanovení § 93 odst. 3 a 4 ZP jen </a:t>
            </a:r>
            <a:r>
              <a:rPr lang="cs-CZ" b="1" dirty="0"/>
              <a:t>na základě dohody se zaměstnancem</a:t>
            </a:r>
            <a:r>
              <a:rPr lang="cs-CZ" dirty="0"/>
              <a:t> (dohodu je možné uzavřít i na delší období dopředu), která ale nemusí být písemná, nejvýše však </a:t>
            </a:r>
            <a:r>
              <a:rPr lang="cs-CZ" b="1" dirty="0"/>
              <a:t>do celkového nepřekročitelného limitu 8 hodin</a:t>
            </a:r>
            <a:r>
              <a:rPr lang="cs-CZ" dirty="0"/>
              <a:t> </a:t>
            </a:r>
            <a:r>
              <a:rPr lang="cs-CZ" b="1" dirty="0"/>
              <a:t>v průměru za týden</a:t>
            </a:r>
            <a:r>
              <a:rPr lang="cs-CZ" dirty="0"/>
              <a:t> (je to odlišný 8hodinový limit od předtím uvedeného). </a:t>
            </a:r>
            <a:r>
              <a:rPr lang="cs-CZ" b="1" dirty="0"/>
              <a:t>Vyrovnávací období</a:t>
            </a:r>
            <a:r>
              <a:rPr lang="cs-CZ" dirty="0"/>
              <a:t> (v tomto případě nikoliv pro rozvržení pracovní doby, ale pro posouzení dodržení omezení práce přesčas), v němž </a:t>
            </a:r>
            <a:r>
              <a:rPr lang="cs-CZ" b="1" dirty="0"/>
              <a:t>nesmí celková práce přesčas v průměru překročit 8 hodin</a:t>
            </a:r>
            <a:r>
              <a:rPr lang="cs-CZ" dirty="0"/>
              <a:t> (§ 93 odst. 4 ZP), může činit až 52 týdnů, což činí 416 hodin, a to tehdy, je-li tak dohodnuto v kolektivní smlouvě. 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…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91D95E-CC45-4F2A-A835-0E498F446C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AA5C28-9D12-4016-9AB2-C0F59416E2D1}" type="slidenum">
              <a:rPr lang="cs-CZ" altLang="cs-CZ" smtClean="0"/>
              <a:pPr>
                <a:defRPr/>
              </a:pPr>
              <a:t>4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299577130"/>
      </p:ext>
    </p:extLst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1B07F1-6BEF-4F35-83CA-787404EC3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Rovnoměrné rozvržení pracovní doby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99EC2A-53A3-48B6-9DAB-B66D59C69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263" y="1340768"/>
            <a:ext cx="10369550" cy="5328592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Zaměstnanci s místem výkonu práce v místě bydliště (Metodici ČS, Obchodní zástupci,…)</a:t>
            </a:r>
          </a:p>
          <a:p>
            <a:pPr marL="457200" indent="-457200">
              <a:buAutoNum type="arabicPeriod"/>
            </a:pPr>
            <a:r>
              <a:rPr lang="cs-CZ" dirty="0"/>
              <a:t>Evidence pracovní doby a práce přesčas</a:t>
            </a:r>
          </a:p>
          <a:p>
            <a:pPr marL="457200" indent="-457200">
              <a:buFontTx/>
              <a:buAutoNum type="arabicPeriod"/>
            </a:pPr>
            <a:r>
              <a:rPr lang="cs-CZ" dirty="0"/>
              <a:t>Práce ve dnech pracovního klidu a ve svátek </a:t>
            </a:r>
          </a:p>
          <a:p>
            <a:pPr marL="457200" indent="-457200">
              <a:buAutoNum type="arabicPeriod"/>
            </a:pPr>
            <a:r>
              <a:rPr lang="cs-CZ" dirty="0"/>
              <a:t>Plánování a čerpání dovolené</a:t>
            </a:r>
          </a:p>
          <a:p>
            <a:pPr marL="457200" indent="-457200">
              <a:buAutoNum type="arabicPeriod"/>
            </a:pPr>
            <a:r>
              <a:rPr lang="cs-CZ" dirty="0"/>
              <a:t>Pracovní cesty a jejich evidence</a:t>
            </a:r>
          </a:p>
          <a:p>
            <a:pPr marL="0" indent="0">
              <a:buNone/>
            </a:pPr>
            <a:r>
              <a:rPr lang="cs-CZ" sz="1800" dirty="0"/>
              <a:t>Doba strávená na pracovní cestě nebo na cestě mimo pravidelné pracoviště jinak, než plněním pracovních úkolů, která spadá do směny zaměstnance, se považuje za překážku v práci na straně zaměstnavatele, při které se zaměstnanci mzda nebo plat nekrátí. Jde o dobu přepravy nebo čekání na přepravu.</a:t>
            </a:r>
          </a:p>
          <a:p>
            <a:pPr marL="0" indent="0">
              <a:buNone/>
            </a:pPr>
            <a:r>
              <a:rPr lang="cs-CZ" sz="1800" i="1" dirty="0">
                <a:solidFill>
                  <a:srgbClr val="FF0000"/>
                </a:solidFill>
              </a:rPr>
              <a:t>Příklad:</a:t>
            </a:r>
          </a:p>
          <a:p>
            <a:pPr marL="0" indent="0">
              <a:buNone/>
            </a:pPr>
            <a:r>
              <a:rPr lang="cs-CZ" sz="1800" i="1" dirty="0"/>
              <a:t>Zaměstnanec má směnu od 8 do 16 hod. Z domu vyjede na pracovní cestu v 7 hod. a do místa výkonu práce přijede v 9 hod. Pracuje do 17 hod., potom se vrací domů, kam přijede v 19 hod. Doba od 7 do 8 hod. a potom od 17 do 19 hod. není součástí pracovní doby, doba od 8 do 9 hod. je překážkou v práci, za kterou mu přísluší jeho mzda. Doba od 16 do 17 hod. je prací přesčas.  </a:t>
            </a:r>
            <a:endParaRPr lang="cs-CZ" sz="1800" i="1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…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91D95E-CC45-4F2A-A835-0E498F446C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AA5C28-9D12-4016-9AB2-C0F59416E2D1}" type="slidenum">
              <a:rPr lang="cs-CZ" altLang="cs-CZ" smtClean="0"/>
              <a:pPr>
                <a:defRPr/>
              </a:pPr>
              <a:t>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284702355"/>
      </p:ext>
    </p:extLst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1B07F1-6BEF-4F35-83CA-787404EC3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Pružné rozvržení pracovní doby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99EC2A-53A3-48B6-9DAB-B66D59C69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263" y="1196752"/>
            <a:ext cx="10369550" cy="5472608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Všichni zaměstnanci centrály mimo rovnoměrné a nerovnoměrné rozvržení</a:t>
            </a:r>
          </a:p>
          <a:p>
            <a:pPr marL="457200" indent="-457200">
              <a:buAutoNum type="arabicPeriod"/>
            </a:pPr>
            <a:r>
              <a:rPr lang="cs-CZ" dirty="0"/>
              <a:t>Evidence pracovní doby a práce přesčas</a:t>
            </a:r>
          </a:p>
          <a:p>
            <a:pPr marL="457200" indent="-457200">
              <a:buFontTx/>
              <a:buAutoNum type="arabicPeriod"/>
            </a:pPr>
            <a:r>
              <a:rPr lang="cs-CZ" dirty="0"/>
              <a:t>Práce ve dnech pracovního klidu a ve svátek </a:t>
            </a:r>
          </a:p>
          <a:p>
            <a:pPr marL="457200" indent="-457200">
              <a:buAutoNum type="arabicPeriod"/>
            </a:pPr>
            <a:r>
              <a:rPr lang="cs-CZ" dirty="0"/>
              <a:t>Plánování a čerpání dovolené</a:t>
            </a:r>
          </a:p>
          <a:p>
            <a:pPr marL="457200" indent="-457200">
              <a:buFontTx/>
              <a:buAutoNum type="arabicPeriod"/>
            </a:pPr>
            <a:r>
              <a:rPr lang="cs-CZ" dirty="0"/>
              <a:t>Pracovní cesty a jejich evidence</a:t>
            </a:r>
          </a:p>
          <a:p>
            <a:pPr marL="0" indent="0">
              <a:buNone/>
            </a:pPr>
            <a:r>
              <a:rPr lang="cs-CZ" sz="1800" i="1" dirty="0"/>
              <a:t>Pokud jde o dovolenou, pružná pracovní doba se nepoužije.</a:t>
            </a:r>
          </a:p>
          <a:p>
            <a:pPr marL="0" indent="0">
              <a:buNone/>
            </a:pPr>
            <a:r>
              <a:rPr lang="cs-CZ" sz="1800" i="1" dirty="0"/>
              <a:t>Pracovní cesty: Jestliže zaměstnanec má s ohledem na stanovené podmínky pracovní cesty možnost využít a také využije volitelného úseku před začátkem základní pracovní doby, pravidlo obsažené v ustanovení § 85 odst. 5 zákoníku práce se neuplatní a zaměstnanec pro tento konkrétní pracovní den zůstává stále v pružném rozvržení pracovní doby.</a:t>
            </a:r>
          </a:p>
          <a:p>
            <a:pPr marL="0" indent="0">
              <a:buNone/>
            </a:pPr>
            <a:r>
              <a:rPr lang="cs-CZ" sz="1800" i="1" dirty="0"/>
              <a:t>Čepro – viz př. č. 33/FŘ/70/03/2019 Stanovení pravidel pracovní doby a její evidence, bod 4.5, (</a:t>
            </a:r>
            <a:r>
              <a:rPr lang="cs-CZ" sz="1800" i="1" dirty="0" err="1"/>
              <a:t>iii</a:t>
            </a:r>
            <a:r>
              <a:rPr lang="cs-CZ" sz="1800" i="1" dirty="0"/>
              <a:t>) a (</a:t>
            </a:r>
            <a:r>
              <a:rPr lang="cs-CZ" sz="1800" i="1" dirty="0" err="1"/>
              <a:t>iv</a:t>
            </a:r>
            <a:r>
              <a:rPr lang="cs-CZ" sz="1800" i="1" dirty="0"/>
              <a:t>)</a:t>
            </a:r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i="1" dirty="0">
                <a:solidFill>
                  <a:srgbClr val="FF0000"/>
                </a:solidFill>
              </a:rPr>
              <a:t>Příklad: </a:t>
            </a:r>
            <a:r>
              <a:rPr lang="cs-CZ" sz="1800" i="1" dirty="0"/>
              <a:t>Zaměstnanec má rozvrženou směnu v průběhu pracovní cesty od 8 do 16 hod. Z domu vyjede na pracovní cestu v 7 hod. a do místa výkonu práce přijede v 9 hod. Pracuje do 17 hod., potom se vrací domů, kam přijede v 19 hod. Doba od 7 do 8 hod. a potom od 17 do 19 hod. není součástí pracovní doby, doba od 8 do 9 hod. je překážkou v práci, za kterou mu přísluší jeho mzda. Doba od 16 do 17 hod. je prací přesčas.  </a:t>
            </a:r>
            <a:endParaRPr lang="cs-CZ" sz="1800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1800" dirty="0"/>
              <a:t>             </a:t>
            </a:r>
          </a:p>
          <a:p>
            <a:pPr marL="0" indent="0">
              <a:buNone/>
            </a:pPr>
            <a:endParaRPr lang="cs-CZ" sz="1800" i="1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91D95E-CC45-4F2A-A835-0E498F446C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AA5C28-9D12-4016-9AB2-C0F59416E2D1}" type="slidenum">
              <a:rPr lang="cs-CZ" altLang="cs-CZ" smtClean="0"/>
              <a:pPr>
                <a:defRPr/>
              </a:pPr>
              <a:t>6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397559010"/>
      </p:ext>
    </p:extLst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1B07F1-6BEF-4F35-83CA-787404EC3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Nerovnoměrné rozvržení pracovní doby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99EC2A-53A3-48B6-9DAB-B66D59C69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255" y="1124744"/>
            <a:ext cx="10369550" cy="5458618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Ostraha produktovodů, Řidiči AC, Dispečeři CD</a:t>
            </a:r>
          </a:p>
          <a:p>
            <a:pPr marL="457200" indent="-457200">
              <a:buAutoNum type="arabicPeriod"/>
            </a:pPr>
            <a:r>
              <a:rPr lang="cs-CZ" dirty="0"/>
              <a:t>Plánování a evidence pracovní doby</a:t>
            </a:r>
          </a:p>
          <a:p>
            <a:pPr marL="457200" indent="-457200">
              <a:buAutoNum type="arabicPeriod"/>
            </a:pPr>
            <a:r>
              <a:rPr lang="cs-CZ" dirty="0"/>
              <a:t>Plánování a čerpání dovolené</a:t>
            </a:r>
          </a:p>
          <a:p>
            <a:pPr marL="457200" indent="-457200">
              <a:buAutoNum type="arabicPeriod"/>
            </a:pPr>
            <a:r>
              <a:rPr lang="cs-CZ" dirty="0"/>
              <a:t>Práce ve dnech pracovního klidu a ve svátek </a:t>
            </a:r>
          </a:p>
          <a:p>
            <a:pPr marL="457200" indent="-457200">
              <a:buAutoNum type="arabicPeriod"/>
            </a:pPr>
            <a:r>
              <a:rPr lang="cs-CZ" dirty="0"/>
              <a:t>Práce přesčas</a:t>
            </a:r>
          </a:p>
          <a:p>
            <a:pPr marL="457200" indent="-457200">
              <a:buAutoNum type="arabicPeriod"/>
            </a:pPr>
            <a:r>
              <a:rPr lang="cs-CZ" dirty="0"/>
              <a:t>Pracovní cesty a jejich evidence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91D95E-CC45-4F2A-A835-0E498F446C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AA5C28-9D12-4016-9AB2-C0F59416E2D1}" type="slidenum">
              <a:rPr lang="cs-CZ" altLang="cs-CZ" smtClean="0"/>
              <a:pPr>
                <a:defRPr/>
              </a:pPr>
              <a:t>7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876462161"/>
      </p:ext>
    </p:extLst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1B07F1-6BEF-4F35-83CA-787404EC3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Nerovnoměrné rozvržení pracovní doby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99EC2A-53A3-48B6-9DAB-B66D59C69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255" y="1124744"/>
            <a:ext cx="10369550" cy="5733256"/>
          </a:xfrm>
        </p:spPr>
        <p:txBody>
          <a:bodyPr/>
          <a:lstStyle/>
          <a:p>
            <a:r>
              <a:rPr lang="cs-CZ" sz="1600" i="1" dirty="0">
                <a:solidFill>
                  <a:srgbClr val="FF0000"/>
                </a:solidFill>
              </a:rPr>
              <a:t>Příklady: </a:t>
            </a:r>
            <a:r>
              <a:rPr lang="cs-CZ" sz="1600" dirty="0"/>
              <a:t>Plánují se směny. </a:t>
            </a:r>
            <a:r>
              <a:rPr lang="cs-CZ" sz="1600" b="1" dirty="0"/>
              <a:t>Směnou</a:t>
            </a:r>
            <a:r>
              <a:rPr lang="cs-CZ" sz="1600" dirty="0"/>
              <a:t> je část týdenní pracovní doby bez práce přesčas, kterou je zaměstnanec povinen na základě předem stanoveného rozvrhu pracovních směn odpracovat.</a:t>
            </a:r>
            <a:endParaRPr lang="cs-CZ" sz="1600" i="1" dirty="0">
              <a:solidFill>
                <a:srgbClr val="FF0000"/>
              </a:solidFill>
            </a:endParaRPr>
          </a:p>
          <a:p>
            <a:r>
              <a:rPr lang="cs-CZ" sz="1600" dirty="0"/>
              <a:t>Pro správné zpracování rozvrhu pracovní doby při jejím nerovnoměrném rozvržení</a:t>
            </a:r>
            <a:br>
              <a:rPr lang="cs-CZ" sz="1600" dirty="0"/>
            </a:br>
            <a:r>
              <a:rPr lang="cs-CZ" sz="1600" dirty="0"/>
              <a:t>je třeba nejprve vypočítat </a:t>
            </a:r>
            <a:r>
              <a:rPr lang="cs-CZ" sz="1600" b="1" dirty="0"/>
              <a:t>použitelný fond pracovní doby (směn) za příslušné vyrovnávací období</a:t>
            </a:r>
            <a:r>
              <a:rPr lang="cs-CZ" sz="1600" dirty="0"/>
              <a:t>. Ten je dán vzorcem:</a:t>
            </a:r>
          </a:p>
          <a:p>
            <a:r>
              <a:rPr lang="cs-CZ" sz="1600" b="1" dirty="0"/>
              <a:t>PFPD </a:t>
            </a:r>
            <a:r>
              <a:rPr lang="cs-CZ" sz="1600" dirty="0" err="1"/>
              <a:t>vo</a:t>
            </a:r>
            <a:r>
              <a:rPr lang="cs-CZ" sz="1600" dirty="0"/>
              <a:t> 	=	</a:t>
            </a:r>
            <a:r>
              <a:rPr lang="cs-CZ" sz="1600" b="1" dirty="0"/>
              <a:t>TPD × PT </a:t>
            </a:r>
            <a:r>
              <a:rPr lang="cs-CZ" sz="1600" dirty="0" err="1"/>
              <a:t>vo</a:t>
            </a:r>
            <a:r>
              <a:rPr lang="cs-CZ" sz="1600" dirty="0"/>
              <a:t>, přitom</a:t>
            </a:r>
          </a:p>
          <a:p>
            <a:r>
              <a:rPr lang="cs-CZ" sz="1600" dirty="0"/>
              <a:t>PFPD </a:t>
            </a:r>
            <a:r>
              <a:rPr lang="cs-CZ" sz="1600" dirty="0" err="1"/>
              <a:t>vo</a:t>
            </a:r>
            <a:r>
              <a:rPr lang="cs-CZ" sz="1600" dirty="0"/>
              <a:t> =  použitelný fond pracovní doby za vyrovnávací období,</a:t>
            </a:r>
          </a:p>
          <a:p>
            <a:r>
              <a:rPr lang="cs-CZ" sz="1600" dirty="0"/>
              <a:t>TPD	=	týdenní pracovní doba (stanovená týdenní pracovní doba nebo sjednaná kratší pracovní doba zaměstnance),</a:t>
            </a:r>
          </a:p>
          <a:p>
            <a:r>
              <a:rPr lang="cs-CZ" sz="1600" dirty="0"/>
              <a:t>PT </a:t>
            </a:r>
            <a:r>
              <a:rPr lang="cs-CZ" sz="1600" dirty="0" err="1"/>
              <a:t>vo</a:t>
            </a:r>
            <a:r>
              <a:rPr lang="cs-CZ" sz="1600" dirty="0"/>
              <a:t>	 = počet týdnů vyrovnávacího období.</a:t>
            </a:r>
          </a:p>
          <a:p>
            <a:r>
              <a:rPr lang="cs-CZ" sz="1600" i="1" u="sng" dirty="0"/>
              <a:t>Příklad:</a:t>
            </a:r>
            <a:r>
              <a:rPr lang="cs-CZ" sz="1600" i="1" dirty="0"/>
              <a:t> Je-li TPD 37,5 hodin a vyrovnávací období 52 týdnů, je fond 1950 hodin. </a:t>
            </a:r>
            <a:r>
              <a:rPr lang="cs-CZ" sz="1600" b="1" dirty="0"/>
              <a:t>Jen tento fond pracovní doby lze (a je i nutné) zaměstnanci rozvrhnout. Nikoliv méně, ani více hodin či jejich částí.</a:t>
            </a:r>
          </a:p>
          <a:p>
            <a:r>
              <a:rPr lang="cs-CZ" sz="1600" dirty="0"/>
              <a:t>Vyrovnávací období může být dáno i násobkem měsíců, nejlépe 3 nebo 4, například při 11 až 12hodinových směnách. </a:t>
            </a:r>
            <a:r>
              <a:rPr lang="cs-CZ" sz="1600" b="1" dirty="0"/>
              <a:t>Nevhodný je 1 měsíc</a:t>
            </a:r>
            <a:r>
              <a:rPr lang="cs-CZ" sz="1600" dirty="0"/>
              <a:t>, protože v každém (obvykle s výjimkou února) budou dány „zlomkové“ směny i při standardně dlouhých směnách.  </a:t>
            </a:r>
          </a:p>
          <a:p>
            <a:r>
              <a:rPr lang="cs-CZ" sz="1600" i="1" u="sng" dirty="0"/>
              <a:t>Příklad: </a:t>
            </a:r>
            <a:r>
              <a:rPr lang="cs-CZ" sz="1600" i="1" dirty="0"/>
              <a:t>V měsících, které mají 31 dnů je 4,4286 týdnů (po nepatrném zaokrouhlení), což například při pracovní době 37,5 hodiny týdně představuje 166,0725 hodin a při směnách v délce 11,5 hodiny to je 14 směn + 5 hodin (a 4 minuty). Zaměstnavatel musí naplánovat i krátkou 5 hodinovou směnu (zbylé 4 minuty lze odchýlením se ve prospěch zaměstnance nebrat v úvahu). Tu lze eventuálně prací přesčas doplnit o 6,5 hodiny, aby zaměstnanec pracoval po potřebnou dobu nebo ji zaměstnanci zrušit a proplatit náhradou mzdy jako překážku v práci na straně zaměstnavatele. </a:t>
            </a:r>
            <a:endParaRPr lang="cs-CZ" sz="1600" b="1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91D95E-CC45-4F2A-A835-0E498F446C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AA5C28-9D12-4016-9AB2-C0F59416E2D1}" type="slidenum">
              <a:rPr lang="cs-CZ" altLang="cs-CZ" smtClean="0"/>
              <a:pPr>
                <a:defRPr/>
              </a:pPr>
              <a:t>8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130744366"/>
      </p:ext>
    </p:extLst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Vlastní návrh">
  <a:themeElements>
    <a:clrScheme name="Vlastn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lastní návrh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4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4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Vlastn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lastn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lastn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lastn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lastn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lastn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lastn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87243</TotalTime>
  <Words>1668</Words>
  <Application>Microsoft Office PowerPoint</Application>
  <PresentationFormat>Vlastní</PresentationFormat>
  <Paragraphs>110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1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Times New Roman</vt:lpstr>
      <vt:lpstr>Vlastní návrh</vt:lpstr>
      <vt:lpstr> Školení  Pracovní doba pro vedoucí zaměstnance centrály  JUDr. Bořivoj Šubrt  7.10. a 23.10.2020</vt:lpstr>
      <vt:lpstr>Obsah</vt:lpstr>
      <vt:lpstr>Základní povinnosti vedoucích zaměstnanců , povinnosti zaměstnavatele</vt:lpstr>
      <vt:lpstr>Pravidla pracovní doby obecně</vt:lpstr>
      <vt:lpstr>Rovnoměrné rozvržení pracovní doby</vt:lpstr>
      <vt:lpstr>Pružné rozvržení pracovní doby</vt:lpstr>
      <vt:lpstr>Nerovnoměrné rozvržení pracovní doby</vt:lpstr>
      <vt:lpstr>Nerovnoměrné rozvržení pracovní doby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X</dc:creator>
  <cp:lastModifiedBy>Milcová Petra</cp:lastModifiedBy>
  <cp:revision>1304</cp:revision>
  <cp:lastPrinted>2021-11-24T12:00:12Z</cp:lastPrinted>
  <dcterms:created xsi:type="dcterms:W3CDTF">2004-02-25T22:33:49Z</dcterms:created>
  <dcterms:modified xsi:type="dcterms:W3CDTF">2021-11-28T13:20:22Z</dcterms:modified>
</cp:coreProperties>
</file>